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8"/>
  </p:notesMasterIdLst>
  <p:sldIdLst>
    <p:sldId id="407" r:id="rId2"/>
    <p:sldId id="405" r:id="rId3"/>
    <p:sldId id="406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7" r:id="rId13"/>
    <p:sldId id="418" r:id="rId14"/>
    <p:sldId id="462" r:id="rId15"/>
    <p:sldId id="419" r:id="rId16"/>
    <p:sldId id="420" r:id="rId17"/>
    <p:sldId id="421" r:id="rId18"/>
    <p:sldId id="422" r:id="rId19"/>
    <p:sldId id="460" r:id="rId20"/>
    <p:sldId id="461" r:id="rId21"/>
    <p:sldId id="424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438" r:id="rId35"/>
    <p:sldId id="439" r:id="rId36"/>
    <p:sldId id="467" r:id="rId37"/>
    <p:sldId id="469" r:id="rId38"/>
    <p:sldId id="472" r:id="rId39"/>
    <p:sldId id="473" r:id="rId40"/>
    <p:sldId id="476" r:id="rId41"/>
    <p:sldId id="480" r:id="rId42"/>
    <p:sldId id="481" r:id="rId43"/>
    <p:sldId id="484" r:id="rId44"/>
    <p:sldId id="485" r:id="rId45"/>
    <p:sldId id="486" r:id="rId46"/>
    <p:sldId id="488" r:id="rId4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800" b="1" kern="1200">
        <a:solidFill>
          <a:schemeClr val="tx2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b="1" kern="1200">
        <a:solidFill>
          <a:schemeClr val="tx2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b="1" kern="1200">
        <a:solidFill>
          <a:schemeClr val="tx2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b="1" kern="1200">
        <a:solidFill>
          <a:schemeClr val="tx2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b="1" kern="1200">
        <a:solidFill>
          <a:schemeClr val="tx2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2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2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2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2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  <a:srgbClr val="9E03BD"/>
    <a:srgbClr val="7B02BE"/>
    <a:srgbClr val="008000"/>
    <a:srgbClr val="6004BC"/>
    <a:srgbClr val="FF0000"/>
    <a:srgbClr val="008080"/>
    <a:srgbClr val="3399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3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png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12B47F7-9EC9-4C89-8BC0-2990C15E746F}" type="datetimeFigureOut">
              <a:rPr lang="zh-CN" altLang="en-US"/>
              <a:pPr>
                <a:defRPr/>
              </a:pPr>
              <a:t>2018/8/21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A45C712-4437-4953-B3B4-1E9979463D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65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50BB7-70E9-4581-BC4E-9BDF0A313A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870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C5ACB-A926-483E-B20A-FFAB530A5D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949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609600"/>
            <a:ext cx="2135187" cy="5489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09600"/>
            <a:ext cx="6253163" cy="5489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14D0D-FF77-4692-8729-77897A18DB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929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DE7608-8624-4F33-909C-9D28C063F0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346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3EA43-26C2-464E-963F-2FC5FEF8DC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023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E190A-0C56-459C-98D5-386F66C594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875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0F682-8859-4511-A9B1-481064C56E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097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FC756-840D-40C3-9DAD-6152944B69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951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328D5-7D96-413D-B8C7-5BFC590B6A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995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6EEEE8-9452-489D-90F6-B9268FEBAC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19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B20875-8B07-4930-8EF5-ECF7F2DB42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488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60960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905000"/>
            <a:ext cx="8540750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1CF69E66-5E2D-465A-B54B-CC0910BCD8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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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C1-3.msv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C1-2.msv" TargetMode="External"/><Relationship Id="rId5" Type="http://schemas.openxmlformats.org/officeDocument/2006/relationships/image" Target="../media/image4.png"/><Relationship Id="rId4" Type="http://schemas.openxmlformats.org/officeDocument/2006/relationships/hyperlink" Target="C1-1.msv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hyperlink" Target="C2h-3.msv" TargetMode="External"/><Relationship Id="rId7" Type="http://schemas.openxmlformats.org/officeDocument/2006/relationships/hyperlink" Target="C2h-3.wrz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png"/><Relationship Id="rId11" Type="http://schemas.openxmlformats.org/officeDocument/2006/relationships/image" Target="../media/image33.gif"/><Relationship Id="rId5" Type="http://schemas.openxmlformats.org/officeDocument/2006/relationships/hyperlink" Target="C2h-butdiene.msv" TargetMode="External"/><Relationship Id="rId10" Type="http://schemas.openxmlformats.org/officeDocument/2006/relationships/image" Target="../media/image32.gif"/><Relationship Id="rId4" Type="http://schemas.openxmlformats.org/officeDocument/2006/relationships/image" Target="../media/image30.png"/><Relationship Id="rId9" Type="http://schemas.openxmlformats.org/officeDocument/2006/relationships/image" Target="../media/image2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C3h-1.msv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hyperlink" Target="C2v-6.msv" TargetMode="Externa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png"/><Relationship Id="rId5" Type="http://schemas.openxmlformats.org/officeDocument/2006/relationships/hyperlink" Target="C2v-4.msv" TargetMode="External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hyperlink" Target="C2v-3.msv" TargetMode="Externa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3.png"/><Relationship Id="rId9" Type="http://schemas.openxmlformats.org/officeDocument/2006/relationships/image" Target="../media/image4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50.gif"/><Relationship Id="rId3" Type="http://schemas.openxmlformats.org/officeDocument/2006/relationships/hyperlink" Target="C3v-4.wrz" TargetMode="External"/><Relationship Id="rId7" Type="http://schemas.openxmlformats.org/officeDocument/2006/relationships/hyperlink" Target="C3v-5.wrz" TargetMode="External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1.bin"/><Relationship Id="rId10" Type="http://schemas.openxmlformats.org/officeDocument/2006/relationships/hyperlink" Target="C3v-6.wrz" TargetMode="External"/><Relationship Id="rId4" Type="http://schemas.openxmlformats.org/officeDocument/2006/relationships/image" Target="../media/image49.png"/><Relationship Id="rId9" Type="http://schemas.openxmlformats.org/officeDocument/2006/relationships/image" Target="../media/image47.wmf"/><Relationship Id="rId14" Type="http://schemas.openxmlformats.org/officeDocument/2006/relationships/image" Target="../media/image5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hyperlink" Target="C3i-1.wrz" TargetMode="Externa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hyperlink" Target="C3i-2.wrz" TargetMode="External"/><Relationship Id="rId5" Type="http://schemas.openxmlformats.org/officeDocument/2006/relationships/image" Target="../media/image57.wmf"/><Relationship Id="rId10" Type="http://schemas.openxmlformats.org/officeDocument/2006/relationships/image" Target="../media/image60.gi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S4-1.msv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hyperlink" Target="S4-3.wrz" TargetMode="Externa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hyperlink" Target="S4-2.wrz" TargetMode="External"/><Relationship Id="rId5" Type="http://schemas.openxmlformats.org/officeDocument/2006/relationships/image" Target="../media/image63.wmf"/><Relationship Id="rId10" Type="http://schemas.openxmlformats.org/officeDocument/2006/relationships/image" Target="../media/image66.gi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6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D3-1.msv" TargetMode="Externa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8.bin"/><Relationship Id="rId5" Type="http://schemas.openxmlformats.org/officeDocument/2006/relationships/hyperlink" Target="D3-1.wrz" TargetMode="Externa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hyperlink" Target="D2h-4.msv" TargetMode="External"/><Relationship Id="rId7" Type="http://schemas.openxmlformats.org/officeDocument/2006/relationships/image" Target="../media/image76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79.gif"/><Relationship Id="rId4" Type="http://schemas.openxmlformats.org/officeDocument/2006/relationships/image" Target="../media/image75.png"/><Relationship Id="rId9" Type="http://schemas.openxmlformats.org/officeDocument/2006/relationships/image" Target="../media/image7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D4d-1.wrz" TargetMode="External"/><Relationship Id="rId3" Type="http://schemas.openxmlformats.org/officeDocument/2006/relationships/hyperlink" Target="D3h-8.msv" TargetMode="External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D6h-1.wrz" TargetMode="Externa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1.bin"/><Relationship Id="rId5" Type="http://schemas.openxmlformats.org/officeDocument/2006/relationships/hyperlink" Target="../&#32467;&#26500;&#21270;&#23398;&#22810;&#23186;&#20307;&#29256;/&#23186;&#20307;&#32032;&#26448;&#24211;/&#33519;.ent" TargetMode="Externa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7.png"/><Relationship Id="rId18" Type="http://schemas.openxmlformats.org/officeDocument/2006/relationships/oleObject" Target="../embeddings/oleObject24.bin"/><Relationship Id="rId3" Type="http://schemas.openxmlformats.org/officeDocument/2006/relationships/hyperlink" Target="D5h-2.msv" TargetMode="External"/><Relationship Id="rId7" Type="http://schemas.openxmlformats.org/officeDocument/2006/relationships/hyperlink" Target="D5h-1.msv" TargetMode="External"/><Relationship Id="rId12" Type="http://schemas.openxmlformats.org/officeDocument/2006/relationships/hyperlink" Target="D6h-3.msv" TargetMode="External"/><Relationship Id="rId17" Type="http://schemas.openxmlformats.org/officeDocument/2006/relationships/image" Target="../media/image9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3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5.png"/><Relationship Id="rId11" Type="http://schemas.openxmlformats.org/officeDocument/2006/relationships/image" Target="../media/image91.wmf"/><Relationship Id="rId5" Type="http://schemas.openxmlformats.org/officeDocument/2006/relationships/hyperlink" Target="D4h-2.msv" TargetMode="External"/><Relationship Id="rId15" Type="http://schemas.openxmlformats.org/officeDocument/2006/relationships/hyperlink" Target="D5h-1.wrz" TargetMode="External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93.wmf"/><Relationship Id="rId4" Type="http://schemas.openxmlformats.org/officeDocument/2006/relationships/image" Target="../media/image94.png"/><Relationship Id="rId9" Type="http://schemas.openxmlformats.org/officeDocument/2006/relationships/hyperlink" Target="D4h-2.wrz" TargetMode="External"/><Relationship Id="rId14" Type="http://schemas.openxmlformats.org/officeDocument/2006/relationships/hyperlink" Target="D6h-3.wrz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00.png"/><Relationship Id="rId4" Type="http://schemas.openxmlformats.org/officeDocument/2006/relationships/hyperlink" Target="D2d-1.wrz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108.gif"/><Relationship Id="rId3" Type="http://schemas.openxmlformats.org/officeDocument/2006/relationships/hyperlink" Target="D2d-2.wrz" TargetMode="External"/><Relationship Id="rId7" Type="http://schemas.openxmlformats.org/officeDocument/2006/relationships/oleObject" Target="../embeddings/oleObject27.bin"/><Relationship Id="rId12" Type="http://schemas.openxmlformats.org/officeDocument/2006/relationships/hyperlink" Target="D2d-5.wrz" TargetMode="External"/><Relationship Id="rId17" Type="http://schemas.openxmlformats.org/officeDocument/2006/relationships/image" Target="../media/image107.gi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6.gif"/><Relationship Id="rId1" Type="http://schemas.openxmlformats.org/officeDocument/2006/relationships/vmlDrawing" Target="../drawings/vmlDrawing18.vml"/><Relationship Id="rId6" Type="http://schemas.openxmlformats.org/officeDocument/2006/relationships/hyperlink" Target="D2d-3.wrz" TargetMode="External"/><Relationship Id="rId11" Type="http://schemas.openxmlformats.org/officeDocument/2006/relationships/image" Target="../media/image103.wmf"/><Relationship Id="rId5" Type="http://schemas.openxmlformats.org/officeDocument/2006/relationships/image" Target="../media/image101.wmf"/><Relationship Id="rId15" Type="http://schemas.openxmlformats.org/officeDocument/2006/relationships/image" Target="../media/image105.gi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6.bin"/><Relationship Id="rId9" Type="http://schemas.openxmlformats.org/officeDocument/2006/relationships/hyperlink" Target="D2d-4.wrz" TargetMode="External"/><Relationship Id="rId14" Type="http://schemas.openxmlformats.org/officeDocument/2006/relationships/image" Target="../media/image10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D3d-2.wrz" TargetMode="External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hyperlink" Target="D3d-1.wrz" TargetMode="External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hyperlink" Target="D3d-3.wrz" TargetMode="External"/><Relationship Id="rId5" Type="http://schemas.openxmlformats.org/officeDocument/2006/relationships/image" Target="../media/image111.wmf"/><Relationship Id="rId10" Type="http://schemas.openxmlformats.org/officeDocument/2006/relationships/image" Target="../media/image114.gi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11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D5d-1.msv" TargetMode="External"/><Relationship Id="rId7" Type="http://schemas.openxmlformats.org/officeDocument/2006/relationships/image" Target="../media/image117.gif"/><Relationship Id="rId2" Type="http://schemas.openxmlformats.org/officeDocument/2006/relationships/hyperlink" Target="D4d-1.wrz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gif"/><Relationship Id="rId5" Type="http://schemas.openxmlformats.org/officeDocument/2006/relationships/hyperlink" Target="D5d-1.wrz" TargetMode="Externa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gif"/><Relationship Id="rId3" Type="http://schemas.openxmlformats.org/officeDocument/2006/relationships/hyperlink" Target="Td-2.msv" TargetMode="External"/><Relationship Id="rId7" Type="http://schemas.openxmlformats.org/officeDocument/2006/relationships/image" Target="../media/image122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125.png"/><Relationship Id="rId4" Type="http://schemas.openxmlformats.org/officeDocument/2006/relationships/image" Target="../media/image121.png"/><Relationship Id="rId9" Type="http://schemas.openxmlformats.org/officeDocument/2006/relationships/image" Target="../media/image124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Td-3.msv" TargetMode="External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C2-2.wrz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&#23186;&#20307;&#32032;&#26448;&#24211;/&#31435;&#26041;&#28919;.ENT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4.gif"/><Relationship Id="rId5" Type="http://schemas.openxmlformats.org/officeDocument/2006/relationships/image" Target="../media/image133.png"/><Relationship Id="rId4" Type="http://schemas.openxmlformats.org/officeDocument/2006/relationships/oleObject" Target="../embeddings/oleObject3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hyperlink" Target="Ih-dodecahedrane.msv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Ih-B12H12.msv" TargetMode="External"/><Relationship Id="rId5" Type="http://schemas.openxmlformats.org/officeDocument/2006/relationships/image" Target="../media/image136.png"/><Relationship Id="rId4" Type="http://schemas.openxmlformats.org/officeDocument/2006/relationships/hyperlink" Target="Ih-C60.msv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../&#32467;&#26500;&#21270;&#23398;&#22810;&#23186;&#20307;&#29256;/&#23186;&#20307;&#32032;&#26448;&#24211;/(B12H12)2-.ent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38.png"/><Relationship Id="rId4" Type="http://schemas.openxmlformats.org/officeDocument/2006/relationships/oleObject" Target="../embeddings/oleObject3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0.png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41.wmf"/><Relationship Id="rId4" Type="http://schemas.openxmlformats.org/officeDocument/2006/relationships/oleObject" Target="../embeddings/oleObject3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hyperlink" Target="C2-5.wrz" TargetMode="External"/><Relationship Id="rId7" Type="http://schemas.openxmlformats.org/officeDocument/2006/relationships/image" Target="../media/image15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gif"/><Relationship Id="rId5" Type="http://schemas.openxmlformats.org/officeDocument/2006/relationships/image" Target="../media/image13.wmf"/><Relationship Id="rId10" Type="http://schemas.openxmlformats.org/officeDocument/2006/relationships/image" Target="../media/image18.gi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hyperlink" Target="C3-9-methylphenalene.msv" TargetMode="Externa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hyperlink" Target="C3-1.wrz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C4-2.msv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CD7.ms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C2h-1.wrz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47700" y="1592113"/>
            <a:ext cx="8101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分子中仅有的对称操作是恒等操作，则分子属</a:t>
            </a:r>
            <a:r>
              <a:rPr kumimoji="1" lang="en-US" altLang="zh-CN" sz="24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</a:t>
            </a:r>
            <a:r>
              <a:rPr kumimoji="1" lang="en-US" altLang="zh-CN" sz="2400" b="1" baseline="-30000" dirty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群</a:t>
            </a:r>
          </a:p>
          <a:p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事实上，绝大多数有机和无机化合物分子都属于</a:t>
            </a:r>
            <a:r>
              <a:rPr kumimoji="1" lang="en-US" altLang="zh-CN" sz="24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</a:t>
            </a:r>
            <a:r>
              <a:rPr kumimoji="1" lang="en-US" altLang="zh-CN" sz="2400" b="1" baseline="-30000" dirty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群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</a:p>
        </p:txBody>
      </p:sp>
      <p:pic>
        <p:nvPicPr>
          <p:cNvPr id="3" name="Picture 8" descr="C1-BROMOCHLOROFLUOROMETHANE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975" y="2731938"/>
            <a:ext cx="2519363" cy="1884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9" descr="C1-2-br-butane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03538" y="2560488"/>
            <a:ext cx="3036887" cy="2271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10" descr="C1-ala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72188" y="2560488"/>
            <a:ext cx="3036887" cy="2271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380288" y="4616301"/>
            <a:ext cx="9509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000" b="1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丙氨酸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3563938" y="4616301"/>
            <a:ext cx="1225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溴丁烷</a:t>
            </a:r>
            <a:r>
              <a:rPr kumimoji="1"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755650" y="4616301"/>
            <a:ext cx="1320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CHFClBr</a:t>
            </a:r>
            <a:r>
              <a:rPr kumimoji="1"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467544" y="476672"/>
            <a:ext cx="2087563" cy="792163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kern="0" dirty="0" smtClean="0">
                <a:solidFill>
                  <a:srgbClr val="FFFFFF"/>
                </a:solidFill>
                <a:ea typeface="宋体" charset="-122"/>
              </a:rPr>
              <a:t>①</a:t>
            </a:r>
            <a:r>
              <a:rPr kumimoji="1" lang="en-US" altLang="zh-CN" sz="2800" b="1" kern="0" dirty="0" smtClean="0">
                <a:solidFill>
                  <a:srgbClr val="FFFFFF"/>
                </a:solidFill>
                <a:latin typeface="宋体" charset="-122"/>
                <a:ea typeface="宋体" charset="-122"/>
              </a:rPr>
              <a:t> </a:t>
            </a:r>
            <a:r>
              <a:rPr kumimoji="1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charset="-122"/>
              </a:rPr>
              <a:t>C</a:t>
            </a:r>
            <a:r>
              <a:rPr kumimoji="1" lang="en-US" altLang="zh-CN" sz="2800" b="1" u="none" strike="noStrike" kern="0" cap="none" spc="0" normalizeH="0" baseline="-2500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charset="-122"/>
              </a:rPr>
              <a:t>1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charset="-122"/>
              </a:rPr>
              <a:t>群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903538" y="655112"/>
            <a:ext cx="208823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A603AB"/>
                    </a:gs>
                    <a:gs pos="10501">
                      <a:srgbClr val="0819FB"/>
                    </a:gs>
                    <a:gs pos="17500">
                      <a:srgbClr val="1A8D48"/>
                    </a:gs>
                    <a:gs pos="25999">
                      <a:srgbClr val="FFFF00"/>
                    </a:gs>
                    <a:gs pos="36501">
                      <a:srgbClr val="EE3F17"/>
                    </a:gs>
                    <a:gs pos="44000">
                      <a:srgbClr val="E81766"/>
                    </a:gs>
                    <a:gs pos="50000">
                      <a:srgbClr val="A603AB"/>
                    </a:gs>
                    <a:gs pos="56000">
                      <a:srgbClr val="E81766"/>
                    </a:gs>
                    <a:gs pos="63499">
                      <a:srgbClr val="EE3F17"/>
                    </a:gs>
                    <a:gs pos="74001">
                      <a:srgbClr val="FFFF00"/>
                    </a:gs>
                    <a:gs pos="82500">
                      <a:srgbClr val="1A8D48"/>
                    </a:gs>
                    <a:gs pos="89500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C</a:t>
            </a:r>
            <a:r>
              <a:rPr lang="en-US" altLang="zh-CN" baseline="-30000" dirty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群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= 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48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825" y="1091009"/>
            <a:ext cx="3792538" cy="189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6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6" y="3929058"/>
            <a:ext cx="4495800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827088" y="3141663"/>
            <a:ext cx="1096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1,5-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萘啶</a:t>
            </a:r>
          </a:p>
        </p:txBody>
      </p:sp>
      <p:graphicFrame>
        <p:nvGraphicFramePr>
          <p:cNvPr id="7" name="Object 9">
            <a:hlinkClick r:id="rId7" action="ppaction://hlinkfile"/>
          </p:cNvPr>
          <p:cNvGraphicFramePr>
            <a:graphicFrameLocks noChangeAspect="1"/>
          </p:cNvGraphicFramePr>
          <p:nvPr/>
        </p:nvGraphicFramePr>
        <p:xfrm>
          <a:off x="2195513" y="2997200"/>
          <a:ext cx="8858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7" name="Document" r:id="rId8" imgW="885960" imgH="676440" progId="ChemWindow.Document">
                  <p:embed/>
                </p:oleObj>
              </mc:Choice>
              <mc:Fallback>
                <p:oleObj name="Document" r:id="rId8" imgW="885960" imgH="67644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997200"/>
                        <a:ext cx="88582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519993" y="3919931"/>
            <a:ext cx="1622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1,4-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环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己二酮</a:t>
            </a:r>
          </a:p>
        </p:txBody>
      </p:sp>
      <p:sp>
        <p:nvSpPr>
          <p:cNvPr id="11" name="矩形 10"/>
          <p:cNvSpPr/>
          <p:nvPr/>
        </p:nvSpPr>
        <p:spPr>
          <a:xfrm>
            <a:off x="3115494" y="6125234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</a:rPr>
              <a:t>1,3,5-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己三烯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2h</a:t>
            </a:r>
            <a:r>
              <a:rPr kumimoji="1" lang="en-US" altLang="zh-CN" sz="2400" b="1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  <p:pic>
        <p:nvPicPr>
          <p:cNvPr id="81943" name="Picture 23" descr="http://struchem.nankai.edu.cn/zyk/chap6/pointgroup/C2h/C2h-2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28072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7" name="Picture 27" descr="http://struchem.nankai.edu.cn/zyk/chap6/C2h-2-s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553" y="3860279"/>
            <a:ext cx="11811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0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2743797" y="4953802"/>
            <a:ext cx="1422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间苯三</a:t>
            </a:r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酚</a:t>
            </a:r>
            <a:endParaRPr kumimoji="1" lang="en-US" altLang="zh-CN" sz="2400" b="1" i="1" baseline="-25000" dirty="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4" name="Picture 8" descr="C3h-1w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6013" y="404813"/>
            <a:ext cx="6081712" cy="4541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185736"/>
              </p:ext>
            </p:extLst>
          </p:nvPr>
        </p:nvGraphicFramePr>
        <p:xfrm>
          <a:off x="4499992" y="4704554"/>
          <a:ext cx="122872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1" name="Document" r:id="rId5" imgW="1228680" imgH="933480" progId="ChemWindow.Document">
                  <p:embed/>
                </p:oleObj>
              </mc:Choice>
              <mc:Fallback>
                <p:oleObj name="Document" r:id="rId5" imgW="1228680" imgH="93348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4704554"/>
                        <a:ext cx="1228725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3h</a:t>
            </a:r>
            <a:r>
              <a:rPr kumimoji="1" lang="en-US" altLang="zh-CN" sz="2400" b="1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339752" y="5864207"/>
            <a:ext cx="40206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高轴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次的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</a:t>
            </a:r>
            <a:r>
              <a:rPr kumimoji="1" lang="en-US" altLang="zh-CN" sz="2400" b="1" i="1" baseline="-30000" dirty="0" err="1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nh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群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分子非常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罕见</a:t>
            </a:r>
            <a:endParaRPr kumimoji="1"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82613" y="631000"/>
            <a:ext cx="792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lnSpc>
                <a:spcPct val="105000"/>
              </a:lnSpc>
              <a:spcBef>
                <a:spcPct val="30000"/>
              </a:spcBef>
            </a:pPr>
            <a:r>
              <a:rPr kumimoji="1"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C</a:t>
            </a:r>
            <a:r>
              <a:rPr kumimoji="1" lang="en-US" altLang="zh-CN" sz="2400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2v</a:t>
            </a:r>
            <a:r>
              <a:rPr kumimoji="1" lang="en-US" altLang="zh-CN" sz="2400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群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：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H</a:t>
            </a:r>
            <a:r>
              <a:rPr kumimoji="1" lang="en-US" altLang="zh-CN" sz="24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O  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全部对称元素：</a:t>
            </a:r>
            <a:r>
              <a:rPr kumimoji="1" lang="en-US" altLang="zh-CN" sz="24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24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v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endParaRPr kumimoji="1"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412801"/>
            <a:ext cx="5334000" cy="400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913438" y="1696244"/>
            <a:ext cx="4732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2400" b="1" i="1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baseline="-300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rPr>
              <a:t>v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056063" y="1554957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solidFill>
                  <a:srgbClr val="C8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</a:t>
            </a:r>
            <a:r>
              <a:rPr kumimoji="1" lang="en-US" altLang="zh-CN" sz="2400" b="1" baseline="-25000">
                <a:solidFill>
                  <a:srgbClr val="C8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2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05150" y="1529557"/>
            <a:ext cx="4732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2400" b="1" i="1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baseline="-300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rPr>
              <a:t>v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771800" y="5677726"/>
            <a:ext cx="53190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H</a:t>
            </a:r>
            <a:r>
              <a:rPr kumimoji="1" lang="en-US" altLang="zh-CN" sz="24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S, SO</a:t>
            </a:r>
            <a:r>
              <a:rPr kumimoji="1" lang="en-US" altLang="zh-CN" sz="24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NO</a:t>
            </a:r>
            <a:r>
              <a:rPr kumimoji="1" lang="en-US" altLang="zh-CN" sz="24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等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V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型分子均属于</a:t>
            </a:r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2v</a:t>
            </a:r>
            <a:r>
              <a:rPr kumimoji="1" lang="en-US" altLang="zh-CN" sz="2400" b="1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5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4" r="10473"/>
          <a:stretch/>
        </p:blipFill>
        <p:spPr bwMode="auto">
          <a:xfrm>
            <a:off x="1259632" y="1905378"/>
            <a:ext cx="2740696" cy="3539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9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9747" y="1842957"/>
            <a:ext cx="3746283" cy="374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82671" y="1052736"/>
            <a:ext cx="8316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邻菲罗啉、吡啶、环戊烯、甲醛、丙酮、呋喃、顺式丁二烯和环己烷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船式构象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等许多近似呈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V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型的分子都属于</a:t>
            </a:r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2v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群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2114425" y="5556225"/>
            <a:ext cx="1225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4-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氯吡啶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6562888" y="5604118"/>
            <a:ext cx="1206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邻菲罗啉</a:t>
            </a:r>
          </a:p>
        </p:txBody>
      </p:sp>
      <p:graphicFrame>
        <p:nvGraphicFramePr>
          <p:cNvPr id="1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696410"/>
              </p:ext>
            </p:extLst>
          </p:nvPr>
        </p:nvGraphicFramePr>
        <p:xfrm>
          <a:off x="4716016" y="5445224"/>
          <a:ext cx="1314264" cy="775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4" name="Document" r:id="rId7" imgW="1276200" imgH="752400" progId="ChemWindow.Document">
                  <p:embed/>
                </p:oleObj>
              </mc:Choice>
              <mc:Fallback>
                <p:oleObj name="Document" r:id="rId7" imgW="1276200" imgH="75240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5445224"/>
                        <a:ext cx="1314264" cy="775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602772"/>
              </p:ext>
            </p:extLst>
          </p:nvPr>
        </p:nvGraphicFramePr>
        <p:xfrm>
          <a:off x="1188235" y="5230218"/>
          <a:ext cx="453230" cy="945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5" name="Document" r:id="rId9" imgW="447840" imgH="933480" progId="ChemWindow.Document">
                  <p:embed/>
                </p:oleObj>
              </mc:Choice>
              <mc:Fallback>
                <p:oleObj name="Document" r:id="rId9" imgW="447840" imgH="93348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235" y="5230218"/>
                        <a:ext cx="453230" cy="9459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2v</a:t>
            </a:r>
            <a:r>
              <a:rPr kumimoji="1" lang="en-US" altLang="zh-CN" sz="2400" b="1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</p:spTree>
    <p:extLst>
      <p:ext uri="{BB962C8B-B14F-4D97-AF65-F5344CB8AC3E}">
        <p14:creationId xmlns:p14="http://schemas.microsoft.com/office/powerpoint/2010/main" val="40064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8024" y="1052736"/>
            <a:ext cx="3835027" cy="3835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2525810" y="5517232"/>
            <a:ext cx="1462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船式环己烷</a:t>
            </a: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6948488" y="5517231"/>
            <a:ext cx="9509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环戊烯</a:t>
            </a:r>
          </a:p>
        </p:txBody>
      </p:sp>
      <p:graphicFrame>
        <p:nvGraphicFramePr>
          <p:cNvPr id="1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783616"/>
              </p:ext>
            </p:extLst>
          </p:nvPr>
        </p:nvGraphicFramePr>
        <p:xfrm>
          <a:off x="1427941" y="5450555"/>
          <a:ext cx="755383" cy="420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0" name="Document" r:id="rId5" imgW="733320" imgH="409680" progId="ChemWindow.Document">
                  <p:embed/>
                </p:oleObj>
              </mc:Choice>
              <mc:Fallback>
                <p:oleObj name="Document" r:id="rId5" imgW="733320" imgH="40968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941" y="5450555"/>
                        <a:ext cx="755383" cy="420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037639"/>
              </p:ext>
            </p:extLst>
          </p:nvPr>
        </p:nvGraphicFramePr>
        <p:xfrm>
          <a:off x="5796136" y="5338851"/>
          <a:ext cx="562471" cy="575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1" name="Document" r:id="rId7" imgW="419040" imgH="428760" progId="ChemWindow.Document">
                  <p:embed/>
                </p:oleObj>
              </mc:Choice>
              <mc:Fallback>
                <p:oleObj name="Document" r:id="rId7" imgW="419040" imgH="42876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5338851"/>
                        <a:ext cx="562471" cy="575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2v</a:t>
            </a:r>
            <a:r>
              <a:rPr kumimoji="1" lang="en-US" altLang="zh-CN" sz="2400" b="1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  <p:pic>
        <p:nvPicPr>
          <p:cNvPr id="68711" name="Picture 103" descr="http://struchem.nankai.edu.cn/zyk/chap6/pointgroup/C2v/C2v-2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7" y="1123751"/>
            <a:ext cx="3804347" cy="380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8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6375" y="1052910"/>
            <a:ext cx="6480175" cy="4860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647700" y="539750"/>
            <a:ext cx="56428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fontAlgn="ctr">
              <a:spcBef>
                <a:spcPct val="10000"/>
              </a:spcBef>
            </a:pPr>
            <a:r>
              <a:rPr kumimoji="1" lang="en-US" altLang="zh-CN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C</a:t>
            </a:r>
            <a:r>
              <a:rPr kumimoji="1" lang="en-US" altLang="zh-CN" sz="2400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3v</a:t>
            </a:r>
            <a:r>
              <a:rPr kumimoji="1" lang="en-US" altLang="zh-CN" sz="2400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群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：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NH</a:t>
            </a:r>
            <a:r>
              <a:rPr kumimoji="1" lang="en-US" altLang="zh-CN" sz="24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3   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全部对称元素</a:t>
            </a:r>
            <a:r>
              <a:rPr kumimoji="1" lang="en-US" altLang="zh-CN" sz="24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en-US" altLang="zh-CN" sz="24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baseline="-30000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v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    </a:t>
            </a:r>
            <a:endParaRPr kumimoji="1"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7235825" y="2420938"/>
            <a:ext cx="5212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2800" b="1" i="1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800" b="1" baseline="-300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rPr>
              <a:t>v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6156325" y="1125538"/>
            <a:ext cx="5212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2800" b="1" i="1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800" b="1" baseline="-300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rPr>
              <a:t>v</a:t>
            </a: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3132138" y="1125538"/>
            <a:ext cx="5212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2800" b="1" i="1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800" b="1" baseline="-300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rPr>
              <a:t>v</a:t>
            </a: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4367213" y="120332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solidFill>
                  <a:srgbClr val="C8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>
                <a:solidFill>
                  <a:srgbClr val="C8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4067175" y="5803256"/>
            <a:ext cx="31357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3v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群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分子呈三角锥形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735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6676" y="360958"/>
            <a:ext cx="3427412" cy="2570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Object 10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338536"/>
              </p:ext>
            </p:extLst>
          </p:nvPr>
        </p:nvGraphicFramePr>
        <p:xfrm>
          <a:off x="4471734" y="2833688"/>
          <a:ext cx="630237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6" name="Document" r:id="rId5" imgW="619125" imgH="647700" progId="ChemWindow.Document">
                  <p:embed/>
                </p:oleObj>
              </mc:Choice>
              <mc:Fallback>
                <p:oleObj name="Document" r:id="rId5" imgW="619125" imgH="64770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734" y="2833688"/>
                        <a:ext cx="630237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>
            <a:hlinkClick r:id="rId7" action="ppaction://hlinkfile"/>
          </p:cNvPr>
          <p:cNvGraphicFramePr>
            <a:graphicFrameLocks noChangeAspect="1"/>
          </p:cNvGraphicFramePr>
          <p:nvPr/>
        </p:nvGraphicFramePr>
        <p:xfrm>
          <a:off x="1547813" y="4292600"/>
          <a:ext cx="7016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7" name="Document" r:id="rId8" imgW="695325" imgH="714375" progId="ChemWindow.Document">
                  <p:embed/>
                </p:oleObj>
              </mc:Choice>
              <mc:Fallback>
                <p:oleObj name="Document" r:id="rId8" imgW="695325" imgH="714375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292600"/>
                        <a:ext cx="701675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>
            <a:hlinkClick r:id="rId10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82695"/>
              </p:ext>
            </p:extLst>
          </p:nvPr>
        </p:nvGraphicFramePr>
        <p:xfrm>
          <a:off x="6284969" y="3504154"/>
          <a:ext cx="9937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8" name="Document" r:id="rId11" imgW="990600" imgH="876300" progId="ChemWindow.Document">
                  <p:embed/>
                </p:oleObj>
              </mc:Choice>
              <mc:Fallback>
                <p:oleObj name="Document" r:id="rId11" imgW="990600" imgH="87630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4969" y="3504154"/>
                        <a:ext cx="993775" cy="879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853785" y="2949742"/>
            <a:ext cx="2397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三聚甲醛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(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三氧六环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)</a:t>
            </a: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250825" y="5148263"/>
            <a:ext cx="31353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奎宁环</a:t>
            </a:r>
          </a:p>
          <a:p>
            <a:pPr algn="ctr"/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(1-azabicyclo[2,2,2]octane)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7531464" y="3718437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三并戊烯</a:t>
            </a:r>
            <a:endParaRPr kumimoji="1" lang="en-US" altLang="zh-CN" sz="2000" b="1" dirty="0">
              <a:solidFill>
                <a:srgbClr val="000000"/>
              </a:solidFill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69698" name="Picture 66" descr="http://struchem.nankai.edu.cn/zyk/chap6/pointgroup/C3v/C3v-5.gif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46" y="368045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700" name="Picture 68" descr="http://struchem.nankai.edu.cn/zyk/chap6/pointgroup/C3v/C3v-6.gif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324" y="69269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3v</a:t>
            </a:r>
            <a:r>
              <a:rPr kumimoji="1" lang="en-US" altLang="zh-CN" sz="2400" b="1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</p:spTree>
    <p:extLst>
      <p:ext uri="{BB962C8B-B14F-4D97-AF65-F5344CB8AC3E}">
        <p14:creationId xmlns:p14="http://schemas.microsoft.com/office/powerpoint/2010/main" val="29523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4658064" y="4724623"/>
            <a:ext cx="5261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IF</a:t>
            </a:r>
            <a:r>
              <a:rPr kumimoji="1" lang="en-US" altLang="zh-CN" sz="20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5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202077" y="4980056"/>
            <a:ext cx="7248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B</a:t>
            </a:r>
            <a:r>
              <a:rPr kumimoji="1" lang="en-US" altLang="zh-CN" sz="20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5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H</a:t>
            </a:r>
            <a:r>
              <a:rPr kumimoji="1" lang="en-US" altLang="zh-CN" sz="20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9</a:t>
            </a: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6866856" y="4757082"/>
            <a:ext cx="1622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CuCO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(C</a:t>
            </a:r>
            <a:r>
              <a:rPr kumimoji="1" lang="en-US" altLang="zh-CN" sz="20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5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H</a:t>
            </a:r>
            <a:r>
              <a:rPr kumimoji="1" lang="en-US" altLang="zh-CN" sz="20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5</a:t>
            </a:r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)</a:t>
            </a:r>
            <a:endParaRPr kumimoji="1" lang="en-US" altLang="zh-CN" sz="2000" b="1" dirty="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2426039" y="5343599"/>
            <a:ext cx="14991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四角锥形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7034328" y="5271591"/>
            <a:ext cx="14991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五角锥形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4v</a:t>
            </a:r>
            <a:r>
              <a:rPr kumimoji="1" lang="en-US" altLang="zh-CN" sz="2400" b="1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58535" y="554641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5v</a:t>
            </a:r>
            <a:r>
              <a:rPr kumimoji="1" lang="en-US" altLang="zh-CN" sz="2400" b="1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  <p:pic>
        <p:nvPicPr>
          <p:cNvPr id="18" name="Picture 7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7958" y="1259624"/>
            <a:ext cx="30480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6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2416" y="1268760"/>
            <a:ext cx="30480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8066" name="Picture 2" descr="http://struchem.nankai.edu.cn/zyk/chap6/pointgroup/C4v/C4v-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6" y="1412776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1115750" y="4581128"/>
            <a:ext cx="9541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五硼烷</a:t>
            </a:r>
            <a:endParaRPr kumimoji="1" lang="en-US" altLang="zh-CN" sz="20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2425816" y="5864207"/>
            <a:ext cx="39982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高轴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次的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</a:t>
            </a:r>
            <a:r>
              <a:rPr kumimoji="1" lang="en-US" altLang="zh-CN" sz="2400" b="1" i="1" baseline="-30000" dirty="0" err="1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kumimoji="1" lang="en-US" altLang="zh-CN" sz="2400" b="1" baseline="-30000" dirty="0" err="1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v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群分子比较少见</a:t>
            </a:r>
            <a:endParaRPr kumimoji="1"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31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592177" y="548680"/>
            <a:ext cx="78962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不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具有对称中心的线型分子，</a:t>
            </a:r>
          </a:p>
          <a:p>
            <a:pPr marL="457200" indent="-457200"/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	全部对称元素：</a:t>
            </a:r>
            <a:r>
              <a:rPr kumimoji="1" lang="en-US" altLang="zh-CN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</a:t>
            </a:r>
            <a:r>
              <a:rPr kumimoji="1"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</a:t>
            </a:r>
            <a:r>
              <a:rPr kumimoji="1" lang="en-US" altLang="zh-CN" sz="2400" b="1" i="1" dirty="0" smtClean="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baseline="-30000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v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，       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属</a:t>
            </a:r>
            <a:r>
              <a:rPr kumimoji="1" lang="en-US" altLang="zh-CN" sz="24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</a:t>
            </a:r>
            <a:r>
              <a:rPr kumimoji="1" lang="en-US" altLang="zh-CN" sz="2400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v</a:t>
            </a:r>
            <a:r>
              <a:rPr kumimoji="1" lang="en-US" altLang="zh-CN" sz="2400" b="1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1905000" y="2944391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CO</a:t>
            </a: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5867400" y="2996779"/>
            <a:ext cx="976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HCN</a:t>
            </a:r>
          </a:p>
        </p:txBody>
      </p:sp>
      <p:pic>
        <p:nvPicPr>
          <p:cNvPr id="14" name="Picture 23" descr="CSS1N03140-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678" b="24377"/>
          <a:stretch>
            <a:fillRect/>
          </a:stretch>
        </p:blipFill>
        <p:spPr bwMode="auto">
          <a:xfrm>
            <a:off x="3924300" y="1772816"/>
            <a:ext cx="4592638" cy="121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4" descr="CSS1N03141-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367" b="12881"/>
          <a:stretch>
            <a:fillRect/>
          </a:stretch>
        </p:blipFill>
        <p:spPr bwMode="auto">
          <a:xfrm>
            <a:off x="971550" y="1917279"/>
            <a:ext cx="2808288" cy="100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748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9592" y="1202889"/>
            <a:ext cx="52197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just" fontAlgn="ctr">
              <a:spcBef>
                <a:spcPct val="25000"/>
              </a:spcBef>
            </a:pP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例：</a:t>
            </a: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en-US" altLang="zh-CN" sz="2400" b="1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i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 </a:t>
            </a:r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en-US" altLang="zh-CN" sz="2400" b="1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+</a:t>
            </a:r>
            <a:r>
              <a:rPr kumimoji="1" lang="en-US" altLang="zh-CN" sz="2400" b="1" i="1" dirty="0" smtClean="0">
                <a:solidFill>
                  <a:srgbClr val="8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i</a:t>
            </a:r>
            <a:endParaRPr kumimoji="1" lang="en-US" altLang="zh-CN" sz="2400" b="1" dirty="0">
              <a:solidFill>
                <a:srgbClr val="00CC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graphicFrame>
        <p:nvGraphicFramePr>
          <p:cNvPr id="6" name="Object 7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02876"/>
              </p:ext>
            </p:extLst>
          </p:nvPr>
        </p:nvGraphicFramePr>
        <p:xfrm>
          <a:off x="1069052" y="5129808"/>
          <a:ext cx="1312863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6" name="Document" r:id="rId4" imgW="1314450" imgH="1171575" progId="ChemWindow.Document">
                  <p:embed/>
                </p:oleObj>
              </mc:Choice>
              <mc:Fallback>
                <p:oleObj name="Document" r:id="rId4" imgW="1314450" imgH="1171575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052" y="5129808"/>
                        <a:ext cx="1312863" cy="1179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>
            <a:hlinkClick r:id="rId6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364357"/>
              </p:ext>
            </p:extLst>
          </p:nvPr>
        </p:nvGraphicFramePr>
        <p:xfrm>
          <a:off x="5543029" y="5237758"/>
          <a:ext cx="115252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7" name="Document" r:id="rId7" imgW="828675" imgH="771525" progId="ChemWindow.Document">
                  <p:embed/>
                </p:oleObj>
              </mc:Choice>
              <mc:Fallback>
                <p:oleObj name="Document" r:id="rId7" imgW="828675" imgH="771525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029" y="5237758"/>
                        <a:ext cx="1152525" cy="1071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593052" y="5391621"/>
            <a:ext cx="14176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[6,5]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冠烷</a:t>
            </a:r>
          </a:p>
          <a:p>
            <a:pPr algn="ctr"/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(</a:t>
            </a:r>
            <a:r>
              <a:rPr kumimoji="1" lang="en-US" altLang="zh-CN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coronane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) 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6876256" y="5544022"/>
            <a:ext cx="1717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六环丙基乙烷</a:t>
            </a:r>
          </a:p>
        </p:txBody>
      </p:sp>
      <p:pic>
        <p:nvPicPr>
          <p:cNvPr id="10" name="Picture 2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912" y="1541120"/>
            <a:ext cx="3688080" cy="3688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4"/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2040" y="1382245"/>
            <a:ext cx="3688080" cy="3688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14326" y="548680"/>
            <a:ext cx="52197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just" fontAlgn="ctr">
              <a:spcBef>
                <a:spcPct val="25000"/>
              </a:spcBef>
            </a:pPr>
            <a:r>
              <a:rPr kumimoji="1" lang="zh-CN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属于</a:t>
            </a:r>
            <a:r>
              <a:rPr kumimoji="1" lang="en-US" altLang="zh-CN" b="1" i="1" dirty="0" err="1" smtClean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b="1" i="1" baseline="-30000" dirty="0" err="1" smtClean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ni</a:t>
            </a:r>
            <a:r>
              <a:rPr kumimoji="1" lang="zh-CN" altLang="en-US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的分子</a:t>
            </a:r>
            <a:r>
              <a:rPr kumimoji="1" lang="zh-CN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很少</a:t>
            </a:r>
            <a:endParaRPr kumimoji="1" lang="en-US" altLang="zh-CN" b="1" dirty="0">
              <a:solidFill>
                <a:srgbClr val="00CC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0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69578" y="1340768"/>
            <a:ext cx="401558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1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	只含一个镜面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	</a:t>
            </a:r>
            <a:endParaRPr kumimoji="1" lang="zh-CN" altLang="en-US" sz="2800" b="1" i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3" name="Picture 5" descr="Cs-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339" b="13559"/>
          <a:stretch>
            <a:fillRect/>
          </a:stretch>
        </p:blipFill>
        <p:spPr bwMode="auto">
          <a:xfrm>
            <a:off x="317284" y="2104448"/>
            <a:ext cx="2757920" cy="2083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6" descr="Cs-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378" b="13370"/>
          <a:stretch>
            <a:fillRect/>
          </a:stretch>
        </p:blipFill>
        <p:spPr bwMode="auto">
          <a:xfrm>
            <a:off x="3059832" y="1894038"/>
            <a:ext cx="2584739" cy="2395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1945" y="4651346"/>
            <a:ext cx="2262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双环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[2,2,1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]-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2-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庚烯</a:t>
            </a:r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endParaRPr kumimoji="1"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331913" y="4292600"/>
            <a:ext cx="695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喹啉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260920" y="4305300"/>
            <a:ext cx="1162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2-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氯吡啶</a:t>
            </a:r>
          </a:p>
        </p:txBody>
      </p:sp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306562"/>
              </p:ext>
            </p:extLst>
          </p:nvPr>
        </p:nvGraphicFramePr>
        <p:xfrm>
          <a:off x="7295446" y="5294313"/>
          <a:ext cx="576263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1" name="Document" r:id="rId5" imgW="666720" imgH="600120" progId="ChemWindow.Document">
                  <p:embed/>
                </p:oleObj>
              </mc:Choice>
              <mc:Fallback>
                <p:oleObj name="Document" r:id="rId5" imgW="666720" imgH="60012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5446" y="5294313"/>
                        <a:ext cx="576263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18"/>
          <p:cNvSpPr>
            <a:spLocks noChangeArrowheads="1"/>
          </p:cNvSpPr>
          <p:nvPr/>
        </p:nvSpPr>
        <p:spPr bwMode="auto">
          <a:xfrm>
            <a:off x="467544" y="476672"/>
            <a:ext cx="2087563" cy="792162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kern="0" dirty="0" smtClean="0">
                <a:solidFill>
                  <a:srgbClr val="FFFFFF"/>
                </a:solidFill>
                <a:latin typeface="宋体" charset="-122"/>
                <a:ea typeface="宋体" charset="-122"/>
              </a:rPr>
              <a:t>②</a:t>
            </a:r>
            <a:r>
              <a:rPr kumimoji="1" lang="en-US" altLang="zh-CN" sz="2800" b="1" kern="0" dirty="0" smtClean="0">
                <a:solidFill>
                  <a:srgbClr val="FFFFFF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charset="-122"/>
              </a:rPr>
              <a:t>C</a:t>
            </a:r>
            <a:r>
              <a:rPr kumimoji="1" lang="en-US" altLang="zh-CN" sz="2800" b="1" i="1" u="none" strike="noStrike" kern="0" cap="none" spc="0" normalizeH="0" baseline="-2500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charset="-122"/>
              </a:rPr>
              <a:t>s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charset="-122"/>
              </a:rPr>
              <a:t>群</a:t>
            </a:r>
          </a:p>
        </p:txBody>
      </p:sp>
      <p:pic>
        <p:nvPicPr>
          <p:cNvPr id="12" name="Picture 4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0112" y="1196752"/>
            <a:ext cx="3407609" cy="3407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210619" y="684060"/>
            <a:ext cx="24227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A603AB"/>
                    </a:gs>
                    <a:gs pos="10501">
                      <a:srgbClr val="0819FB"/>
                    </a:gs>
                    <a:gs pos="17500">
                      <a:srgbClr val="1A8D48"/>
                    </a:gs>
                    <a:gs pos="25999">
                      <a:srgbClr val="FFFF00"/>
                    </a:gs>
                    <a:gs pos="36501">
                      <a:srgbClr val="EE3F17"/>
                    </a:gs>
                    <a:gs pos="44000">
                      <a:srgbClr val="E81766"/>
                    </a:gs>
                    <a:gs pos="50000">
                      <a:srgbClr val="A603AB"/>
                    </a:gs>
                    <a:gs pos="56000">
                      <a:srgbClr val="E81766"/>
                    </a:gs>
                    <a:gs pos="63499">
                      <a:srgbClr val="EE3F17"/>
                    </a:gs>
                    <a:gs pos="74001">
                      <a:srgbClr val="FFFF00"/>
                    </a:gs>
                    <a:gs pos="82500">
                      <a:srgbClr val="1A8D48"/>
                    </a:gs>
                    <a:gs pos="89500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i="1" dirty="0" smtClean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C</a:t>
            </a:r>
            <a:r>
              <a:rPr lang="en-US" altLang="zh-CN" i="1" baseline="-30000" dirty="0" smtClean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s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群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=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solidFill>
                  <a:srgbClr val="0000FF"/>
                </a:solidFill>
                <a:latin typeface="Symbol" panose="05050102010706020507" pitchFamily="18" charset="2"/>
                <a:ea typeface="华文行楷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 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2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3360" y="1889398"/>
            <a:ext cx="502920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3754" y="1812816"/>
            <a:ext cx="3688080" cy="3688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47700" y="836712"/>
            <a:ext cx="6872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15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例</a:t>
            </a: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. 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1,3,5,7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四甲基环辛四烯   对称元素：</a:t>
            </a:r>
            <a:r>
              <a:rPr kumimoji="1" lang="en-US" altLang="zh-CN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S</a:t>
            </a:r>
            <a:r>
              <a:rPr kumimoji="1" lang="en-US" altLang="zh-CN" sz="2400" b="1" baseline="-300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4</a:t>
            </a:r>
            <a:r>
              <a:rPr kumimoji="1" lang="en-US" altLang="zh-CN" sz="2400" b="1" i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轴  </a:t>
            </a:r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S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4</a:t>
            </a:r>
            <a:r>
              <a:rPr kumimoji="1" lang="en-US" altLang="zh-CN" sz="2400" b="1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</a:p>
        </p:txBody>
      </p:sp>
    </p:spTree>
    <p:extLst>
      <p:ext uri="{BB962C8B-B14F-4D97-AF65-F5344CB8AC3E}">
        <p14:creationId xmlns:p14="http://schemas.microsoft.com/office/powerpoint/2010/main" val="13097806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9">
            <a:hlinkClick r:id="rId3" action="ppaction://hlinkfile"/>
          </p:cNvPr>
          <p:cNvGraphicFramePr>
            <a:graphicFrameLocks noChangeAspect="1"/>
          </p:cNvGraphicFramePr>
          <p:nvPr/>
        </p:nvGraphicFramePr>
        <p:xfrm>
          <a:off x="1612900" y="4868863"/>
          <a:ext cx="1303338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" name="Document" r:id="rId4" imgW="1304925" imgH="1333500" progId="ChemWindow.Document">
                  <p:embed/>
                </p:oleObj>
              </mc:Choice>
              <mc:Fallback>
                <p:oleObj name="Document" r:id="rId4" imgW="1304925" imgH="133350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868863"/>
                        <a:ext cx="1303338" cy="1327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hlinkClick r:id="rId6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228168"/>
              </p:ext>
            </p:extLst>
          </p:nvPr>
        </p:nvGraphicFramePr>
        <p:xfrm>
          <a:off x="5003800" y="4774331"/>
          <a:ext cx="1720850" cy="175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7" name="Document" r:id="rId7" imgW="1733550" imgH="1762125" progId="ChemWindow.Document">
                  <p:embed/>
                </p:oleObj>
              </mc:Choice>
              <mc:Fallback>
                <p:oleObj name="Document" r:id="rId7" imgW="1733550" imgH="1762125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774331"/>
                        <a:ext cx="1720850" cy="175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6877050" y="5061669"/>
            <a:ext cx="2097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000" b="1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四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(3-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氯苯基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)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甲烷</a:t>
            </a: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S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4</a:t>
            </a:r>
            <a:r>
              <a:rPr kumimoji="1" lang="en-US" altLang="zh-CN" sz="2400" b="1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  <p:pic>
        <p:nvPicPr>
          <p:cNvPr id="74801" name="Picture 49" descr="http://struchem.nankai.edu.cn/zyk/chap6/pointgroup/S4/S4-3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803" name="Picture 51" descr="http://struchem.nankai.edu.cn/zyk/chap6/pointgroup/S4/S4-2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24744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39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539750" y="611188"/>
            <a:ext cx="8147050" cy="51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just" fontAlgn="ctr"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例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部分交错式乙烷  对称元素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: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C</a:t>
            </a:r>
            <a:r>
              <a:rPr kumimoji="1" lang="en-US" altLang="zh-CN" sz="2400" b="1" u="none" strike="noStrike" kern="0" cap="none" spc="0" normalizeH="0" baseline="-3000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3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3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C</a:t>
            </a:r>
            <a:r>
              <a:rPr kumimoji="1" lang="en-US" altLang="zh-CN" sz="2400" b="1" u="none" strike="noStrike" kern="0" cap="none" spc="0" normalizeH="0" baseline="-3000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2</a:t>
            </a:r>
            <a:r>
              <a:rPr lang="zh-CN" altLang="en-US" sz="24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    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属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D</a:t>
            </a:r>
            <a:r>
              <a:rPr kumimoji="1" lang="en-US" altLang="zh-CN" sz="2400" b="1" u="none" strike="noStrike" kern="0" cap="none" spc="0" normalizeH="0" baseline="-3000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3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群</a:t>
            </a:r>
            <a:endParaRPr kumimoji="1" lang="zh-CN" altLang="en-US" sz="2400" b="1" i="0" u="none" strike="noStrike" kern="0" cap="none" spc="0" normalizeH="0" baseline="-3000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楷体" pitchFamily="49" charset="-122"/>
              <a:cs typeface="+mn-cs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115616" y="6021288"/>
            <a:ext cx="74888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轴</a:t>
            </a:r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在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C-C</a:t>
            </a:r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键中点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与两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H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原子的中点连线方向上。</a:t>
            </a:r>
          </a:p>
        </p:txBody>
      </p:sp>
      <p:pic>
        <p:nvPicPr>
          <p:cNvPr id="4" name="Picture 4" descr="d3-ethane-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78361" y="2169765"/>
            <a:ext cx="3419475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1988840"/>
            <a:ext cx="381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48" y="994606"/>
            <a:ext cx="1150232" cy="107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66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4088" y="1938587"/>
            <a:ext cx="3365500" cy="336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Object 11">
            <a:hlinkClick r:id="rId5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423902"/>
              </p:ext>
            </p:extLst>
          </p:nvPr>
        </p:nvGraphicFramePr>
        <p:xfrm>
          <a:off x="1680865" y="1516261"/>
          <a:ext cx="14509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0" name="Document" r:id="rId6" imgW="1447800" imgH="1333500" progId="ChemWindow.Document">
                  <p:embed/>
                </p:oleObj>
              </mc:Choice>
              <mc:Fallback>
                <p:oleObj name="Document" r:id="rId6" imgW="1447800" imgH="133350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0865" y="1516261"/>
                        <a:ext cx="1450975" cy="1336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51520" y="260350"/>
            <a:ext cx="8478068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990600" indent="-990600">
              <a:lnSpc>
                <a:spcPct val="150000"/>
              </a:lnSpc>
            </a:pPr>
            <a:r>
              <a:rPr kumimoji="0" lang="zh-CN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/>
                <a:ea typeface="宋体"/>
              </a:rPr>
              <a:t>  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D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3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/>
              </a:rPr>
              <a:t>群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/>
                <a:ea typeface="宋体"/>
              </a:rPr>
              <a:t>：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这种对称性的分子较少见，其对称元素也不易看出。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990600" indent="-990600">
              <a:lnSpc>
                <a:spcPct val="150000"/>
              </a:lnSpc>
            </a:pPr>
            <a:r>
              <a:rPr lang="en-US" altLang="zh-CN" sz="2400" b="1" kern="0" dirty="0">
                <a:solidFill>
                  <a:srgbClr val="000000"/>
                </a:solidFill>
                <a:latin typeface="Times New Roman"/>
                <a:ea typeface="宋体"/>
              </a:rPr>
              <a:t> 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Times New Roman"/>
                <a:ea typeface="宋体"/>
              </a:rPr>
              <a:t>        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三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乙二胺合钴离子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[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Co(NH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CH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CH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NH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)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3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]</a:t>
            </a:r>
            <a:r>
              <a:rPr kumimoji="0" lang="en-US" altLang="zh-CN" sz="24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3+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是一实例。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60201" y="2935702"/>
            <a:ext cx="4487541" cy="2053753"/>
            <a:chOff x="660201" y="2935702"/>
            <a:chExt cx="4487541" cy="2053753"/>
          </a:xfrm>
        </p:grpSpPr>
        <p:sp>
          <p:nvSpPr>
            <p:cNvPr id="13" name="Rectangle 4"/>
            <p:cNvSpPr txBox="1">
              <a:spLocks noChangeArrowheads="1"/>
            </p:cNvSpPr>
            <p:nvPr/>
          </p:nvSpPr>
          <p:spPr bwMode="auto">
            <a:xfrm>
              <a:off x="1043608" y="2935702"/>
              <a:ext cx="4104134" cy="2053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Monotype Sorts" charset="2"/>
                <a:buChar char="u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Char char="–"/>
                <a:defRPr sz="32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Char char="»"/>
                <a:defRPr sz="3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5000"/>
                <a:buFont typeface="Monotype Sorts" charset="2"/>
                <a:buChar char="u"/>
                <a:defRPr sz="32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Char char="–"/>
                <a:defRPr sz="32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Char char="–"/>
                <a:defRPr sz="32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Char char="–"/>
                <a:defRPr sz="32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Char char="–"/>
                <a:defRPr sz="32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Char char="–"/>
                <a:defRPr sz="32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lvl="0" indent="0">
                <a:spcBef>
                  <a:spcPts val="0"/>
                </a:spcBef>
                <a:buClr>
                  <a:srgbClr val="CC00FF"/>
                </a:buClr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宋体"/>
                </a:rPr>
                <a:t>把坐标轴建立在</a:t>
              </a: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宋体"/>
                </a:rPr>
                <a:t>N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宋体"/>
                </a:rPr>
                <a:t>原子上，乙二胺分子的六</a:t>
              </a:r>
              <a:r>
                <a:rPr lang="zh-CN" altLang="en-US" sz="2400" kern="0" dirty="0" smtClean="0">
                  <a:solidFill>
                    <a:srgbClr val="0000FF"/>
                  </a:solidFill>
                  <a:latin typeface="Times New Roman"/>
                  <a:ea typeface="宋体"/>
                </a:rPr>
                <a:t>个</a:t>
              </a:r>
              <a:r>
                <a:rPr lang="en-US" altLang="zh-CN" sz="2400" kern="0" dirty="0" smtClean="0">
                  <a:solidFill>
                    <a:srgbClr val="0000FF"/>
                  </a:solidFill>
                  <a:latin typeface="Times New Roman"/>
                </a:rPr>
                <a:t>N</a:t>
              </a:r>
              <a:r>
                <a:rPr lang="zh-CN" altLang="en-US" sz="2400" kern="0" dirty="0" smtClean="0">
                  <a:solidFill>
                    <a:srgbClr val="0000FF"/>
                  </a:solidFill>
                  <a:latin typeface="Times New Roman"/>
                  <a:ea typeface="宋体"/>
                </a:rPr>
                <a:t>原子分成</a:t>
              </a:r>
              <a:r>
                <a:rPr lang="zh-CN" altLang="en-US" sz="2400" kern="0" dirty="0">
                  <a:solidFill>
                    <a:srgbClr val="0000FF"/>
                  </a:solidFill>
                  <a:latin typeface="Times New Roman"/>
                  <a:ea typeface="宋体"/>
                </a:rPr>
                <a:t>二</a:t>
              </a:r>
              <a:r>
                <a:rPr lang="zh-CN" altLang="en-US" sz="2400" kern="0" dirty="0" smtClean="0">
                  <a:solidFill>
                    <a:srgbClr val="0000FF"/>
                  </a:solidFill>
                  <a:latin typeface="Times New Roman"/>
                  <a:ea typeface="宋体"/>
                </a:rPr>
                <a:t>组，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宋体"/>
                </a:rPr>
                <a:t>连成两个正三角形，</a:t>
              </a:r>
              <a:r>
                <a:rPr lang="zh-CN" altLang="en-US" sz="2400" kern="0" dirty="0" smtClean="0">
                  <a:solidFill>
                    <a:srgbClr val="0000FF"/>
                  </a:solidFill>
                  <a:latin typeface="Times New Roman"/>
                </a:rPr>
                <a:t>唯一</a:t>
              </a:r>
              <a:r>
                <a:rPr lang="zh-CN" altLang="en-US" sz="2400" kern="0" dirty="0">
                  <a:solidFill>
                    <a:srgbClr val="0000FF"/>
                  </a:solidFill>
                  <a:latin typeface="Times New Roman"/>
                </a:rPr>
                <a:t>的</a:t>
              </a:r>
              <a:r>
                <a:rPr lang="en-US" altLang="zh-CN" sz="2400" i="1" kern="0" dirty="0">
                  <a:solidFill>
                    <a:srgbClr val="0000FF"/>
                  </a:solidFill>
                  <a:latin typeface="Times New Roman"/>
                </a:rPr>
                <a:t>C</a:t>
              </a:r>
              <a:r>
                <a:rPr lang="en-US" altLang="zh-CN" sz="2400" kern="0" baseline="-25000" dirty="0">
                  <a:solidFill>
                    <a:srgbClr val="0000FF"/>
                  </a:solidFill>
                  <a:latin typeface="Times New Roman"/>
                </a:rPr>
                <a:t>3</a:t>
              </a:r>
              <a:r>
                <a:rPr lang="zh-CN" altLang="en-US" sz="2400" kern="0" dirty="0" smtClean="0">
                  <a:solidFill>
                    <a:srgbClr val="0000FF"/>
                  </a:solidFill>
                  <a:latin typeface="Times New Roman"/>
                </a:rPr>
                <a:t>从两个三角形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宋体"/>
                </a:rPr>
                <a:t>中心穿过并穿过</a:t>
              </a: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宋体"/>
                </a:rPr>
                <a:t>Co</a:t>
              </a:r>
              <a:r>
                <a:rPr lang="zh-CN" altLang="en-US" sz="24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原子</a:t>
              </a: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宋体"/>
                </a:rPr>
                <a:t>;</a:t>
              </a:r>
            </a:p>
          </p:txBody>
        </p:sp>
        <p:sp>
          <p:nvSpPr>
            <p:cNvPr id="15" name="Oval 24"/>
            <p:cNvSpPr>
              <a:spLocks noChangeArrowheads="1"/>
            </p:cNvSpPr>
            <p:nvPr/>
          </p:nvSpPr>
          <p:spPr bwMode="auto">
            <a:xfrm>
              <a:off x="660201" y="3026544"/>
              <a:ext cx="381000" cy="381000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FFF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 sz="2000" baseline="300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1560" y="4974267"/>
            <a:ext cx="4752528" cy="830997"/>
            <a:chOff x="611560" y="4941168"/>
            <a:chExt cx="4752528" cy="830997"/>
          </a:xfrm>
        </p:grpSpPr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1041201" y="4941168"/>
              <a:ext cx="4322887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CN" altLang="en-US" sz="2400" b="1" dirty="0" smtClean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三条</a:t>
              </a:r>
              <a:r>
                <a:rPr lang="en-US" altLang="zh-CN" sz="2400" b="1" i="1" dirty="0" smtClean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C</a:t>
              </a:r>
              <a:r>
                <a:rPr lang="en-US" altLang="zh-CN" sz="2400" b="1" baseline="-25000" dirty="0" smtClean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2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分别从每个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C-C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键</a:t>
              </a:r>
              <a:r>
                <a:rPr lang="zh-CN" altLang="zh-CN" sz="2400" b="1" dirty="0" smtClean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轴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中心穿过，</a:t>
              </a:r>
              <a:r>
                <a:rPr lang="zh-CN" altLang="en-US" sz="2400" dirty="0" smtClean="0">
                  <a:solidFill>
                    <a:srgbClr val="0000FF"/>
                  </a:solidFill>
                  <a:ea typeface="宋体" charset="-122"/>
                </a:rPr>
                <a:t>并穿过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Co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原子。</a:t>
              </a:r>
            </a:p>
          </p:txBody>
        </p:sp>
        <p:sp>
          <p:nvSpPr>
            <p:cNvPr id="16" name="Oval 25"/>
            <p:cNvSpPr>
              <a:spLocks noChangeArrowheads="1"/>
            </p:cNvSpPr>
            <p:nvPr/>
          </p:nvSpPr>
          <p:spPr bwMode="auto">
            <a:xfrm>
              <a:off x="611560" y="5050705"/>
              <a:ext cx="381000" cy="381000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FFF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 sz="2000" baseline="300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47700" y="692696"/>
            <a:ext cx="77724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fontAlgn="ctr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D</a:t>
            </a:r>
            <a:r>
              <a:rPr kumimoji="1" lang="en-US" altLang="zh-CN" sz="2400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2h</a:t>
            </a:r>
            <a:r>
              <a:rPr kumimoji="1" lang="en-US" altLang="zh-CN" sz="2400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群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乙烯  全部对称元素： 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en-US" altLang="zh-CN" sz="2400" b="1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en-US" altLang="zh-CN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, </a:t>
            </a:r>
            <a:r>
              <a:rPr kumimoji="1" lang="en-US" altLang="zh-CN" sz="2400" b="1" dirty="0">
                <a:solidFill>
                  <a:srgbClr val="CC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en-US" altLang="zh-CN" sz="2400" b="1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i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   </a:t>
            </a:r>
            <a:endParaRPr kumimoji="1"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19" y="1326535"/>
            <a:ext cx="984665" cy="66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2" name="Picture 4" descr="http://struchem.nankai.edu.cn/zyk/chap6/pointgroup/D2h/D2h-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13285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2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647700" y="530225"/>
            <a:ext cx="7920038" cy="15716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分子结构呈长方形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菱形、十字形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，如萘、对二氯苯</a:t>
            </a:r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1,4-</a:t>
            </a:r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环己二烯、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草酸根离子、对苯醌等，或分子结构呈长方体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菱形柱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，如宝塔烷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kumimoji="1"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Pagodane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和重排甾烷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kumimoji="1"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diasterane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等均属于</a:t>
            </a:r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2h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群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</a:p>
        </p:txBody>
      </p:sp>
      <p:pic>
        <p:nvPicPr>
          <p:cNvPr id="3" name="Picture 11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" r="6666"/>
          <a:stretch/>
        </p:blipFill>
        <p:spPr bwMode="auto">
          <a:xfrm>
            <a:off x="35496" y="2338388"/>
            <a:ext cx="2757785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203532"/>
              </p:ext>
            </p:extLst>
          </p:nvPr>
        </p:nvGraphicFramePr>
        <p:xfrm>
          <a:off x="794910" y="5737769"/>
          <a:ext cx="8858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4" name="Document" r:id="rId5" imgW="885960" imgH="514440" progId="ChemWindow.Document">
                  <p:embed/>
                </p:oleObj>
              </mc:Choice>
              <mc:Fallback>
                <p:oleObj name="Document" r:id="rId5" imgW="885960" imgH="51444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910" y="5737769"/>
                        <a:ext cx="88582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1701690" y="5765121"/>
            <a:ext cx="4940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萘</a:t>
            </a:r>
            <a:endParaRPr kumimoji="1" lang="zh-CN" altLang="en-US" sz="24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53383" name="Picture 135" descr="http://struchem.nankai.edu.cn/zyk/chap6/D2h-5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743540"/>
            <a:ext cx="12192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171584" y="573049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对二氯苯</a:t>
            </a:r>
            <a:endParaRPr lang="zh-CN" altLang="en-US" dirty="0"/>
          </a:p>
        </p:txBody>
      </p:sp>
      <p:pic>
        <p:nvPicPr>
          <p:cNvPr id="53385" name="Picture 137" descr="http://struchem.nankai.edu.cn/zyk/chap6/pointgroup/D2h/D2h-5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499" y="256088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387" name="Picture 139" descr="http://struchem.nankai.edu.cn/zyk/chap6/D2h-2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85" y="576512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6766959" y="5786701"/>
            <a:ext cx="1909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1,4-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环己二烯</a:t>
            </a:r>
            <a:endParaRPr lang="zh-CN" altLang="en-US" dirty="0"/>
          </a:p>
        </p:txBody>
      </p:sp>
      <p:pic>
        <p:nvPicPr>
          <p:cNvPr id="53389" name="Picture 141" descr="http://struchem.nankai.edu.cn/zyk/chap6/pointgroup/D2h/D2h-2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32" y="256088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47700" y="539750"/>
            <a:ext cx="79248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Ins="0">
            <a:spAutoFit/>
          </a:bodyPr>
          <a:lstStyle/>
          <a:p>
            <a:pPr algn="just" fontAlgn="ctr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D</a:t>
            </a:r>
            <a:r>
              <a:rPr kumimoji="1" lang="en-US" altLang="zh-CN" sz="2400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3h</a:t>
            </a:r>
            <a:r>
              <a:rPr kumimoji="1" lang="en-US" altLang="zh-CN" sz="2400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群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环丙烷</a:t>
            </a:r>
            <a:r>
              <a:rPr kumimoji="1" lang="zh-CN" altLang="en-US" sz="24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全部对称元素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:</a:t>
            </a:r>
            <a:r>
              <a:rPr kumimoji="1" lang="en-US" altLang="zh-CN" sz="2400" b="1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</a:t>
            </a:r>
            <a:r>
              <a:rPr kumimoji="1" lang="en-US" altLang="zh-CN" sz="2400" b="1" baseline="-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en-US" altLang="zh-CN" sz="2400" b="1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4</a:t>
            </a:r>
            <a:r>
              <a:rPr kumimoji="1" lang="en-US" altLang="zh-CN" sz="2400" b="1" i="1" dirty="0">
                <a:solidFill>
                  <a:srgbClr val="00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dirty="0">
                <a:solidFill>
                  <a:srgbClr val="00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 </a:t>
            </a:r>
            <a:endParaRPr kumimoji="1"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96258" name="Picture 2" descr="http://struchem.nankai.edu.cn/zyk/chap6/D3h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5" y="1075281"/>
            <a:ext cx="792088" cy="89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0" name="Picture 4" descr="http://struchem.nankai.edu.cn/zyk/chap6/pointgroup/D3h/D3h-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6" y="19168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647700" y="539750"/>
            <a:ext cx="792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3h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群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分子多呈平面正三角形、正三棱柱或三角双锥结构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pic>
        <p:nvPicPr>
          <p:cNvPr id="3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340" y="1258888"/>
            <a:ext cx="2667000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5120" y="3429000"/>
            <a:ext cx="2667000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Object 10"/>
          <p:cNvGraphicFramePr>
            <a:graphicFrameLocks noChangeAspect="1"/>
          </p:cNvGraphicFramePr>
          <p:nvPr/>
        </p:nvGraphicFramePr>
        <p:xfrm>
          <a:off x="1403350" y="4364038"/>
          <a:ext cx="7016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8" name="Document" r:id="rId6" imgW="695325" imgH="714375" progId="ChemWindow.Document">
                  <p:embed/>
                </p:oleObj>
              </mc:Choice>
              <mc:Fallback>
                <p:oleObj name="Document" r:id="rId6" imgW="695325" imgH="714375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364038"/>
                        <a:ext cx="701675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6">
            <a:hlinkClick r:id="rId8" action="ppaction://hlinkfile"/>
          </p:cNvPr>
          <p:cNvSpPr txBox="1">
            <a:spLocks noChangeArrowheads="1"/>
          </p:cNvSpPr>
          <p:nvPr/>
        </p:nvSpPr>
        <p:spPr bwMode="auto">
          <a:xfrm>
            <a:off x="3930476" y="6029965"/>
            <a:ext cx="776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PCl</a:t>
            </a:r>
            <a:r>
              <a:rPr kumimoji="1" lang="en-US" altLang="zh-CN" sz="24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5</a:t>
            </a: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755650" y="5157788"/>
            <a:ext cx="1716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三乙烯二胺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6243940" y="4623519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乙烷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完全重叠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kumimoji="1" lang="en-US" altLang="zh-CN" sz="24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4367" name="Picture 95" descr="http://struchem.nankai.edu.cn/zyk/chap6/pointgroup/D3h/D3h-3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5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647700" y="539750"/>
            <a:ext cx="65806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fontAlgn="ctr">
              <a:spcBef>
                <a:spcPct val="25000"/>
              </a:spcBef>
            </a:pPr>
            <a:r>
              <a:rPr kumimoji="1" lang="en-US" altLang="zh-CN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D</a:t>
            </a:r>
            <a:r>
              <a:rPr kumimoji="1" lang="en-US" altLang="zh-CN" sz="2400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6h</a:t>
            </a:r>
            <a:r>
              <a:rPr kumimoji="1" lang="en-US" altLang="zh-CN" sz="2400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群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苯   全部对称元素：</a:t>
            </a:r>
            <a:r>
              <a:rPr kumimoji="1" lang="en-US" altLang="zh-CN" sz="2400" b="1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6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6</a:t>
            </a:r>
            <a:r>
              <a:rPr kumimoji="1" lang="en-US" altLang="zh-CN" sz="2400" b="1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7</a:t>
            </a:r>
            <a:r>
              <a:rPr kumimoji="1" lang="en-US" altLang="zh-CN" sz="2400" b="1" i="1" dirty="0">
                <a:solidFill>
                  <a:srgbClr val="00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</a:t>
            </a:r>
            <a:r>
              <a:rPr kumimoji="1" lang="en-US" altLang="zh-CN" sz="2400" b="1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i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  </a:t>
            </a:r>
            <a:endParaRPr kumimoji="1"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3" name="Picture 6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1052513"/>
            <a:ext cx="4964112" cy="4964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2664642" y="5949280"/>
            <a:ext cx="34195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高轴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次的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</a:t>
            </a:r>
            <a:r>
              <a:rPr kumimoji="1" lang="en-US" altLang="zh-CN" sz="2400" b="1" i="1" baseline="-30000" dirty="0" err="1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kumimoji="1" lang="en-US" altLang="zh-CN" sz="2400" b="1" baseline="-30000" dirty="0" err="1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h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群分子较少</a:t>
            </a:r>
            <a:endParaRPr kumimoji="1"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graphicFrame>
        <p:nvGraphicFramePr>
          <p:cNvPr id="5" name="对象 4">
            <a:hlinkClick r:id="rId5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066543"/>
              </p:ext>
            </p:extLst>
          </p:nvPr>
        </p:nvGraphicFramePr>
        <p:xfrm>
          <a:off x="5940152" y="1700808"/>
          <a:ext cx="2935287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4" name="Photo Editor 照片" r:id="rId6" imgW="2187130" imgH="2446232" progId="MSPhotoEd.3">
                  <p:embed/>
                </p:oleObj>
              </mc:Choice>
              <mc:Fallback>
                <p:oleObj name="Photo Editor 照片" r:id="rId6" imgW="2187130" imgH="2446232" progId="MSPhotoEd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700808"/>
                        <a:ext cx="2935287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00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47700" y="539750"/>
            <a:ext cx="795674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fontAlgn="ctr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同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核双原子分子，具有对称中心的线型分子</a:t>
            </a:r>
            <a:endParaRPr kumimoji="1" lang="zh-CN" altLang="en-US" sz="2400" b="1" baseline="-300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  <a:p>
            <a:pPr algn="just" fontAlgn="ctr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       全部对称元素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: </a:t>
            </a:r>
            <a:r>
              <a:rPr kumimoji="1" lang="en-US" altLang="zh-CN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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</a:t>
            </a:r>
            <a:r>
              <a:rPr kumimoji="1" lang="en-US" altLang="zh-CN" sz="2400" b="1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</a:t>
            </a:r>
            <a:r>
              <a:rPr kumimoji="1" lang="en-US" altLang="zh-CN" sz="2400" b="1" baseline="-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</a:t>
            </a:r>
            <a:r>
              <a:rPr kumimoji="1" lang="en-US" altLang="zh-CN" sz="2400" b="1" i="1" dirty="0">
                <a:solidFill>
                  <a:srgbClr val="00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(</a:t>
            </a:r>
            <a:r>
              <a:rPr kumimoji="1" lang="en-US" altLang="zh-CN" sz="2400" b="1" i="1" dirty="0">
                <a:solidFill>
                  <a:srgbClr val="00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baseline="-30000" dirty="0">
                <a:solidFill>
                  <a:srgbClr val="00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h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+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</a:t>
            </a:r>
            <a:r>
              <a:rPr kumimoji="1" lang="en-US" altLang="zh-CN" sz="2400" b="1" i="1" dirty="0">
                <a:solidFill>
                  <a:srgbClr val="00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baseline="-30000" dirty="0">
                <a:solidFill>
                  <a:srgbClr val="00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v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), </a:t>
            </a:r>
            <a:r>
              <a:rPr kumimoji="1" lang="en-US" altLang="zh-CN" sz="2400" b="1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i</a:t>
            </a:r>
            <a:r>
              <a:rPr kumimoji="1" lang="en-US" altLang="zh-CN" sz="2400" b="1" dirty="0">
                <a:solidFill>
                  <a:srgbClr val="CC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属</a:t>
            </a:r>
            <a:r>
              <a:rPr kumimoji="1" lang="en-US" altLang="zh-CN" sz="24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</a:t>
            </a:r>
            <a:r>
              <a:rPr kumimoji="1" lang="en-US" altLang="zh-CN" sz="2400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h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38275" y="2162324"/>
            <a:ext cx="83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CO</a:t>
            </a:r>
            <a:r>
              <a:rPr kumimoji="1" lang="en-US" altLang="zh-CN" sz="28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</a:p>
        </p:txBody>
      </p:sp>
      <p:pic>
        <p:nvPicPr>
          <p:cNvPr id="4" name="Picture 5" descr="Cl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916" b="25134"/>
          <a:stretch>
            <a:fillRect/>
          </a:stretch>
        </p:blipFill>
        <p:spPr bwMode="auto">
          <a:xfrm>
            <a:off x="3828256" y="3317578"/>
            <a:ext cx="3048000" cy="111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438275" y="3617615"/>
            <a:ext cx="660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Cl</a:t>
            </a:r>
            <a:r>
              <a:rPr kumimoji="1" lang="en-US" altLang="zh-CN" sz="2800" b="1" baseline="-30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</a:p>
        </p:txBody>
      </p:sp>
      <p:pic>
        <p:nvPicPr>
          <p:cNvPr id="6" name="Picture 7" descr="acetylen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702" b="21725"/>
          <a:stretch>
            <a:fillRect/>
          </a:stretch>
        </p:blipFill>
        <p:spPr bwMode="auto">
          <a:xfrm>
            <a:off x="2774776" y="4800600"/>
            <a:ext cx="5181600" cy="138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438275" y="5203825"/>
            <a:ext cx="11493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乙炔</a:t>
            </a:r>
          </a:p>
        </p:txBody>
      </p:sp>
      <p:pic>
        <p:nvPicPr>
          <p:cNvPr id="8" name="Picture 9" descr="CSS1N03142-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417" b="27307"/>
          <a:stretch>
            <a:fillRect/>
          </a:stretch>
        </p:blipFill>
        <p:spPr bwMode="auto">
          <a:xfrm>
            <a:off x="3059113" y="1844824"/>
            <a:ext cx="4570412" cy="1081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68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647700" y="1383159"/>
            <a:ext cx="31213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fontAlgn="ctr">
              <a:spcBef>
                <a:spcPct val="1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	只含一个对称中心</a:t>
            </a:r>
          </a:p>
        </p:txBody>
      </p:sp>
      <p:pic>
        <p:nvPicPr>
          <p:cNvPr id="4" name="Picture 6" descr="Ci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32040" y="2060848"/>
            <a:ext cx="3792538" cy="2836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763713" y="5132040"/>
            <a:ext cx="2022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内消旋酒石酸</a:t>
            </a:r>
          </a:p>
        </p:txBody>
      </p:sp>
      <p:sp>
        <p:nvSpPr>
          <p:cNvPr id="7" name="AutoShape 19"/>
          <p:cNvSpPr>
            <a:spLocks noChangeArrowheads="1"/>
          </p:cNvSpPr>
          <p:nvPr/>
        </p:nvSpPr>
        <p:spPr bwMode="auto">
          <a:xfrm>
            <a:off x="467544" y="476672"/>
            <a:ext cx="2160588" cy="792163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kern="0" dirty="0" smtClean="0">
                <a:solidFill>
                  <a:srgbClr val="FFFFFF"/>
                </a:solidFill>
                <a:latin typeface="宋体" charset="-122"/>
                <a:ea typeface="宋体" charset="-122"/>
              </a:rPr>
              <a:t>③</a:t>
            </a:r>
            <a:r>
              <a:rPr kumimoji="1" lang="en-US" altLang="zh-CN" sz="2800" b="1" kern="0" dirty="0" smtClean="0">
                <a:solidFill>
                  <a:srgbClr val="FFFFFF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charset="-122"/>
              </a:rPr>
              <a:t>C</a:t>
            </a:r>
            <a:r>
              <a:rPr kumimoji="1" lang="en-US" altLang="zh-CN" sz="2800" b="1" i="1" u="none" strike="noStrike" kern="0" cap="none" spc="0" normalizeH="0" baseline="-2500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charset="-122"/>
              </a:rPr>
              <a:t>i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charset="-122"/>
              </a:rPr>
              <a:t>群</a:t>
            </a:r>
          </a:p>
        </p:txBody>
      </p:sp>
      <p:pic>
        <p:nvPicPr>
          <p:cNvPr id="8" name="Picture 4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335" y="1960372"/>
            <a:ext cx="4163650" cy="312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724128" y="5140833"/>
            <a:ext cx="26292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1,2-</a:t>
            </a:r>
            <a:r>
              <a:rPr kumimoji="1" lang="zh-CN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二氯</a:t>
            </a:r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-1,2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-</a:t>
            </a:r>
            <a:r>
              <a:rPr kumimoji="1" lang="zh-CN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二溴乙烷</a:t>
            </a:r>
            <a:endParaRPr kumimoji="1"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3755157" y="583034"/>
            <a:ext cx="215989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A603AB"/>
                    </a:gs>
                    <a:gs pos="10501">
                      <a:srgbClr val="0819FB"/>
                    </a:gs>
                    <a:gs pos="17500">
                      <a:srgbClr val="1A8D48"/>
                    </a:gs>
                    <a:gs pos="25999">
                      <a:srgbClr val="FFFF00"/>
                    </a:gs>
                    <a:gs pos="36501">
                      <a:srgbClr val="EE3F17"/>
                    </a:gs>
                    <a:gs pos="44000">
                      <a:srgbClr val="E81766"/>
                    </a:gs>
                    <a:gs pos="50000">
                      <a:srgbClr val="A603AB"/>
                    </a:gs>
                    <a:gs pos="56000">
                      <a:srgbClr val="E81766"/>
                    </a:gs>
                    <a:gs pos="63499">
                      <a:srgbClr val="EE3F17"/>
                    </a:gs>
                    <a:gs pos="74001">
                      <a:srgbClr val="FFFF00"/>
                    </a:gs>
                    <a:gs pos="82500">
                      <a:srgbClr val="1A8D48"/>
                    </a:gs>
                    <a:gs pos="89500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C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i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群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=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i="1" dirty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}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3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D5h-2w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06586" y="3645769"/>
            <a:ext cx="2879725" cy="287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8" descr="D4h-2w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34864" y="3357563"/>
            <a:ext cx="2879725" cy="287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0112" y="332656"/>
            <a:ext cx="2879725" cy="287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4716016" y="5808663"/>
            <a:ext cx="20367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五棱烷</a:t>
            </a:r>
          </a:p>
          <a:p>
            <a:pPr algn="ctr"/>
            <a:r>
              <a:rPr kumimoji="1"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(pentaprismane) </a:t>
            </a:r>
          </a:p>
        </p:txBody>
      </p:sp>
      <p:graphicFrame>
        <p:nvGraphicFramePr>
          <p:cNvPr id="9" name="Object 10">
            <a:hlinkClick r:id="rId9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344365"/>
              </p:ext>
            </p:extLst>
          </p:nvPr>
        </p:nvGraphicFramePr>
        <p:xfrm>
          <a:off x="3583682" y="5085184"/>
          <a:ext cx="7810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0" name="Document" r:id="rId10" imgW="771525" imgH="704850" progId="ChemWindow.Document">
                  <p:embed/>
                </p:oleObj>
              </mc:Choice>
              <mc:Fallback>
                <p:oleObj name="Document" r:id="rId10" imgW="771525" imgH="70485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3682" y="5085184"/>
                        <a:ext cx="781050" cy="70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007419" y="5951959"/>
            <a:ext cx="18526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四星烷</a:t>
            </a:r>
          </a:p>
          <a:p>
            <a:pPr algn="ctr"/>
            <a:r>
              <a:rPr kumimoji="1"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(tetraasterane) </a:t>
            </a:r>
          </a:p>
        </p:txBody>
      </p:sp>
      <p:pic>
        <p:nvPicPr>
          <p:cNvPr id="11" name="Picture 17" descr="D6h-coronene-W">
            <a:hlinkClick r:id="rId12" action="ppaction://hlinkfile"/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1704" y="260350"/>
            <a:ext cx="2662238" cy="2662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8">
            <a:hlinkClick r:id="rId14" action="ppaction://hlinkfile"/>
          </p:cNvPr>
          <p:cNvSpPr>
            <a:spLocks noChangeArrowheads="1"/>
          </p:cNvSpPr>
          <p:nvPr/>
        </p:nvSpPr>
        <p:spPr bwMode="auto">
          <a:xfrm>
            <a:off x="2304479" y="2852738"/>
            <a:ext cx="14033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000" b="1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蒄</a:t>
            </a:r>
          </a:p>
          <a:p>
            <a:pPr algn="ctr"/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(coronene) </a:t>
            </a:r>
          </a:p>
        </p:txBody>
      </p:sp>
      <p:sp>
        <p:nvSpPr>
          <p:cNvPr id="13" name="Rectangle 19">
            <a:hlinkClick r:id="rId15" action="ppaction://hlinkfile"/>
          </p:cNvPr>
          <p:cNvSpPr>
            <a:spLocks noChangeArrowheads="1"/>
          </p:cNvSpPr>
          <p:nvPr/>
        </p:nvSpPr>
        <p:spPr bwMode="auto">
          <a:xfrm>
            <a:off x="6083350" y="3225081"/>
            <a:ext cx="21415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二茂铁</a:t>
            </a:r>
            <a:r>
              <a:rPr kumimoji="1"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(</a:t>
            </a:r>
            <a:r>
              <a:rPr kumimoji="1"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完全重叠</a:t>
            </a:r>
            <a:r>
              <a:rPr kumimoji="1"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)</a:t>
            </a:r>
          </a:p>
        </p:txBody>
      </p:sp>
      <p:graphicFrame>
        <p:nvGraphicFramePr>
          <p:cNvPr id="1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605954"/>
              </p:ext>
            </p:extLst>
          </p:nvPr>
        </p:nvGraphicFramePr>
        <p:xfrm>
          <a:off x="3634804" y="2781300"/>
          <a:ext cx="86518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1" name="Document" r:id="rId16" imgW="1333440" imgH="1276200" progId="ChemWindow.Document">
                  <p:embed/>
                </p:oleObj>
              </mc:Choice>
              <mc:Fallback>
                <p:oleObj name="Document" r:id="rId16" imgW="1333440" imgH="127620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4804" y="2781300"/>
                        <a:ext cx="865188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134855"/>
              </p:ext>
            </p:extLst>
          </p:nvPr>
        </p:nvGraphicFramePr>
        <p:xfrm>
          <a:off x="5528816" y="5086350"/>
          <a:ext cx="55721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2" name="Document" r:id="rId18" imgW="981000" imgH="1000080" progId="ChemWindow.Document">
                  <p:embed/>
                </p:oleObj>
              </mc:Choice>
              <mc:Fallback>
                <p:oleObj name="Document" r:id="rId18" imgW="981000" imgH="100008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8816" y="5086350"/>
                        <a:ext cx="55721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686403" y="3717032"/>
            <a:ext cx="933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4h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11560" y="583692"/>
            <a:ext cx="933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6h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555814" y="692696"/>
            <a:ext cx="933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5h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78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9552" y="548680"/>
            <a:ext cx="79930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fontAlgn="ctr">
              <a:spcBef>
                <a:spcPct val="15000"/>
              </a:spcBef>
            </a:pPr>
            <a:r>
              <a:rPr kumimoji="1" lang="en-US" altLang="zh-CN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D</a:t>
            </a:r>
            <a:r>
              <a:rPr kumimoji="1" lang="en-US" altLang="zh-CN" sz="2400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2d</a:t>
            </a:r>
            <a:r>
              <a:rPr kumimoji="1" lang="en-US" altLang="zh-CN" sz="2400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群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丙二烯   全部对称元素：</a:t>
            </a:r>
            <a:r>
              <a:rPr kumimoji="1" lang="en-US" altLang="zh-CN" sz="24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S</a:t>
            </a:r>
            <a:r>
              <a:rPr kumimoji="1" lang="en-US" altLang="zh-CN" sz="2400" b="1" baseline="-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4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2</a:t>
            </a:r>
            <a:r>
              <a:rPr kumimoji="1" lang="en-US" altLang="zh-CN" sz="24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    </a:t>
            </a:r>
            <a:endParaRPr kumimoji="1"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8" name="Picture 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3750" y="2033736"/>
            <a:ext cx="2946400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9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984" y="2033736"/>
            <a:ext cx="5334000" cy="400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755576" y="1916832"/>
            <a:ext cx="244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Times New Roman"/>
              </a:rPr>
              <a:t>C=C=CH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/>
              </a:rPr>
              <a:t>2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02328"/>
              </p:ext>
            </p:extLst>
          </p:nvPr>
        </p:nvGraphicFramePr>
        <p:xfrm>
          <a:off x="1634927" y="1156176"/>
          <a:ext cx="58023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7" name="Equation" r:id="rId6" imgW="2628720" imgH="279360" progId="Equation.DSMT4">
                  <p:embed/>
                </p:oleObj>
              </mc:Choice>
              <mc:Fallback>
                <p:oleObj name="Equation" r:id="rId6" imgW="2628720" imgH="2793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4927" y="1156176"/>
                        <a:ext cx="5802312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7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8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798651"/>
              </p:ext>
            </p:extLst>
          </p:nvPr>
        </p:nvGraphicFramePr>
        <p:xfrm>
          <a:off x="1241843" y="1634133"/>
          <a:ext cx="7302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4" name="Document" r:id="rId4" imgW="742950" imgH="752475" progId="ChemWindow.Document">
                  <p:embed/>
                </p:oleObj>
              </mc:Choice>
              <mc:Fallback>
                <p:oleObj name="Document" r:id="rId4" imgW="742950" imgH="752475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843" y="1634133"/>
                        <a:ext cx="73025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hlinkClick r:id="rId6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68184"/>
              </p:ext>
            </p:extLst>
          </p:nvPr>
        </p:nvGraphicFramePr>
        <p:xfrm>
          <a:off x="7740352" y="1916832"/>
          <a:ext cx="79533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5" name="Document" r:id="rId7" imgW="771525" imgH="447675" progId="ChemWindow.Document">
                  <p:embed/>
                </p:oleObj>
              </mc:Choice>
              <mc:Fallback>
                <p:oleObj name="Document" r:id="rId7" imgW="771525" imgH="447675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1916832"/>
                        <a:ext cx="795338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>
            <a:hlinkClick r:id="rId9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316517"/>
              </p:ext>
            </p:extLst>
          </p:nvPr>
        </p:nvGraphicFramePr>
        <p:xfrm>
          <a:off x="392088" y="5132412"/>
          <a:ext cx="13716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6" name="Document" r:id="rId10" imgW="1362075" imgH="1104900" progId="ChemWindow.Document">
                  <p:embed/>
                </p:oleObj>
              </mc:Choice>
              <mc:Fallback>
                <p:oleObj name="Document" r:id="rId10" imgW="1362075" imgH="110490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088" y="5132412"/>
                        <a:ext cx="1371600" cy="1104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>
            <a:hlinkClick r:id="rId12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187035"/>
              </p:ext>
            </p:extLst>
          </p:nvPr>
        </p:nvGraphicFramePr>
        <p:xfrm>
          <a:off x="7956376" y="5258395"/>
          <a:ext cx="105092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7" name="Document" r:id="rId13" imgW="1304925" imgH="1304925" progId="ChemWindow.Document">
                  <p:embed/>
                </p:oleObj>
              </mc:Choice>
              <mc:Fallback>
                <p:oleObj name="Document" r:id="rId13" imgW="1304925" imgH="1304925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376" y="5258395"/>
                        <a:ext cx="1050925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2760663" y="2913063"/>
            <a:ext cx="3324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呈上下交错的十字结构 </a:t>
            </a: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781720" y="2528069"/>
            <a:ext cx="127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环辛四烯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7557937" y="2485600"/>
            <a:ext cx="15135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螺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[2,2]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戊烷</a:t>
            </a:r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endParaRPr kumimoji="1"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13" name="Rectangle 19"/>
          <p:cNvSpPr>
            <a:spLocks noChangeArrowheads="1"/>
          </p:cNvSpPr>
          <p:nvPr/>
        </p:nvSpPr>
        <p:spPr bwMode="auto">
          <a:xfrm>
            <a:off x="6996420" y="6269250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四邻亚苯</a:t>
            </a:r>
            <a:endParaRPr kumimoji="1" lang="en-US" altLang="zh-CN" sz="2000" b="1" dirty="0">
              <a:solidFill>
                <a:srgbClr val="000000"/>
              </a:solidFill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57571" name="Picture 227" descr="http://struchem.nankai.edu.cn/zyk/chap6/pointgroup/D2d/D2d-2.gif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24" y="152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573" name="Picture 229" descr="http://struchem.nankai.edu.cn/zyk/chap6/pointgroup/D2d/D2d-3.gif"/>
          <p:cNvPicPr>
            <a:picLocks noChangeAspect="1" noChangeArrowheads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032" y="14251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575" name="Picture 231" descr="http://struchem.nankai.edu.cn/zyk/chap6/pointgroup/D2d/D2d-4.gif"/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2" y="341075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251331" y="6241606"/>
            <a:ext cx="22413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2,6,2’,6’-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四氯联苯</a:t>
            </a:r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endParaRPr kumimoji="1"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57581" name="Picture 237" descr="http://struchem.nankai.edu.cn/zyk/chap6/pointgroup/D2d/D2d-5.gif"/>
          <p:cNvPicPr>
            <a:picLocks noChangeAspect="1" noChangeArrowheads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68" y="341007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2d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分子</a:t>
            </a:r>
          </a:p>
        </p:txBody>
      </p:sp>
    </p:spTree>
    <p:extLst>
      <p:ext uri="{BB962C8B-B14F-4D97-AF65-F5344CB8AC3E}">
        <p14:creationId xmlns:p14="http://schemas.microsoft.com/office/powerpoint/2010/main" val="198604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9992" y="1412776"/>
            <a:ext cx="4572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47700" y="539750"/>
            <a:ext cx="777240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fontAlgn="ctr">
              <a:spcBef>
                <a:spcPct val="15000"/>
              </a:spcBef>
            </a:pPr>
            <a:r>
              <a:rPr kumimoji="1" lang="en-US" altLang="zh-CN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D</a:t>
            </a:r>
            <a:r>
              <a:rPr kumimoji="1" lang="en-US" altLang="zh-CN" sz="2400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3d</a:t>
            </a:r>
            <a:r>
              <a:rPr kumimoji="1" lang="en-US" altLang="zh-CN" sz="2400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群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完全交错式乙烷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反式乙烷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)</a:t>
            </a:r>
          </a:p>
          <a:p>
            <a:pPr marL="457200" indent="-457200" fontAlgn="ctr">
              <a:spcBef>
                <a:spcPct val="15000"/>
              </a:spcBef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	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全部对称元素：</a:t>
            </a:r>
            <a:r>
              <a:rPr kumimoji="1" lang="en-US" altLang="zh-CN" sz="2400" b="1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3</a:t>
            </a:r>
            <a:r>
              <a:rPr kumimoji="1" lang="en-US" altLang="zh-CN" sz="2400" b="1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en-US" altLang="zh-CN" sz="2400" b="1" i="1" dirty="0">
                <a:solidFill>
                  <a:srgbClr val="00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, </a:t>
            </a:r>
            <a:r>
              <a:rPr kumimoji="1" lang="en-US" altLang="zh-CN" sz="2400" b="1" i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i</a:t>
            </a:r>
            <a:endParaRPr kumimoji="1"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4" name="Picture 6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650" y="1628800"/>
            <a:ext cx="381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7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875433" y="618481"/>
            <a:ext cx="44133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4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baseline="-25000" dirty="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3d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呈上下交错的正三角形结构 </a:t>
            </a:r>
          </a:p>
        </p:txBody>
      </p:sp>
      <p:graphicFrame>
        <p:nvGraphicFramePr>
          <p:cNvPr id="6" name="Object 8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247357"/>
              </p:ext>
            </p:extLst>
          </p:nvPr>
        </p:nvGraphicFramePr>
        <p:xfrm>
          <a:off x="2555776" y="1427684"/>
          <a:ext cx="1522412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2" name="Document" r:id="rId4" imgW="1524000" imgH="1057275" progId="ChemWindow.Document">
                  <p:embed/>
                </p:oleObj>
              </mc:Choice>
              <mc:Fallback>
                <p:oleObj name="Document" r:id="rId4" imgW="1524000" imgH="1057275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427684"/>
                        <a:ext cx="1522412" cy="1065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3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5128368" y="1737816"/>
            <a:ext cx="13195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18 -</a:t>
            </a:r>
            <a:r>
              <a:rPr kumimoji="1" lang="zh-CN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冠</a:t>
            </a:r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-6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醚</a:t>
            </a:r>
            <a:endParaRPr kumimoji="1"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899592" y="1785911"/>
            <a:ext cx="1693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环己烷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(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椅式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)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graphicFrame>
        <p:nvGraphicFramePr>
          <p:cNvPr id="11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4630"/>
              </p:ext>
            </p:extLst>
          </p:nvPr>
        </p:nvGraphicFramePr>
        <p:xfrm>
          <a:off x="6948760" y="1521792"/>
          <a:ext cx="8636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3" name="Document" r:id="rId7" imgW="1333440" imgH="1276200" progId="ChemWindow.Document">
                  <p:embed/>
                </p:oleObj>
              </mc:Choice>
              <mc:Fallback>
                <p:oleObj name="Document" r:id="rId7" imgW="1333440" imgH="127620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760" y="1521792"/>
                        <a:ext cx="86360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3d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分子</a:t>
            </a:r>
          </a:p>
        </p:txBody>
      </p:sp>
      <p:pic>
        <p:nvPicPr>
          <p:cNvPr id="58542" name="Picture 174" descr="http://struchem.nankai.edu.cn/zyk/chap6/pointgroup/D3d/D3d-1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36" y="256490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547" name="Picture 179" descr="http://struchem.nankai.edu.cn/zyk/chap6/pointgroup/D3d/D3d-3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28" y="257995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9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1331640" y="5203280"/>
            <a:ext cx="10775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单质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S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8</a:t>
            </a:r>
            <a:endParaRPr kumimoji="1" lang="en-US" altLang="zh-CN" sz="2400" b="1" i="1" baseline="-25000" dirty="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4" name="Picture 18" descr="D5d-1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4722" y="1279142"/>
            <a:ext cx="3792537" cy="379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21">
            <a:hlinkClick r:id="rId5" action="ppaction://hlinkfile"/>
          </p:cNvPr>
          <p:cNvSpPr>
            <a:spLocks noChangeArrowheads="1"/>
          </p:cNvSpPr>
          <p:nvPr/>
        </p:nvSpPr>
        <p:spPr bwMode="auto">
          <a:xfrm>
            <a:off x="6173101" y="5203280"/>
            <a:ext cx="2141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二茂铁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(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完全交叉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)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664642" y="5949280"/>
            <a:ext cx="35221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高轴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次的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</a:t>
            </a:r>
            <a:r>
              <a:rPr kumimoji="1" lang="en-US" altLang="zh-CN" sz="2400" b="1" i="1" baseline="-30000" dirty="0" err="1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kumimoji="1" lang="en-US" altLang="zh-CN" sz="2400" b="1" baseline="-30000" dirty="0" err="1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群分子较少</a:t>
            </a:r>
            <a:endParaRPr kumimoji="1"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4d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endParaRPr kumimoji="1"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10" name="Picture 4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792" y="889411"/>
            <a:ext cx="4572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0354" name="Picture 2" descr="http://struchem.nankai.edu.cn/zyk/chap6/D4d-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798" y="5037549"/>
            <a:ext cx="7524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5725096" y="548680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5d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endParaRPr kumimoji="1"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750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http://struchem.nankai.edu.cn/zyk/chap6/pointgroup/T/T-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693" y="1245797"/>
            <a:ext cx="4817555" cy="481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195736" y="580618"/>
            <a:ext cx="5688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Times New Roman"/>
              </a:rPr>
              <a:t>新戊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/>
              </a:rPr>
              <a:t>烷（部分交叉</a:t>
            </a:r>
            <a:r>
              <a:rPr lang="zh-CN" altLang="en-US" sz="2000" dirty="0">
                <a:solidFill>
                  <a:srgbClr val="000000"/>
                </a:solidFill>
                <a:latin typeface="Times New Roman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/>
              </a:rPr>
              <a:t>非</a:t>
            </a:r>
            <a:r>
              <a:rPr lang="zh-CN" altLang="en-US" sz="2000" b="1" dirty="0">
                <a:solidFill>
                  <a:srgbClr val="000000"/>
                </a:solidFill>
                <a:latin typeface="Times New Roman"/>
              </a:rPr>
              <a:t>最高的对称位置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000" b="1" dirty="0">
              <a:solidFill>
                <a:srgbClr val="000000"/>
              </a:solidFill>
              <a:effectLst/>
              <a:latin typeface="arial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T</a:t>
            </a:r>
            <a:r>
              <a:rPr kumimoji="1" lang="en-US" altLang="zh-CN" sz="2400" b="1" i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</p:spTree>
    <p:extLst>
      <p:ext uri="{BB962C8B-B14F-4D97-AF65-F5344CB8AC3E}">
        <p14:creationId xmlns:p14="http://schemas.microsoft.com/office/powerpoint/2010/main" val="147807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7624" y="1208112"/>
            <a:ext cx="502920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2555776" y="595459"/>
            <a:ext cx="1991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六吡啶合铁离子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788024" y="595459"/>
            <a:ext cx="12426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</a:rPr>
              <a:t>[FePy</a:t>
            </a:r>
            <a:r>
              <a:rPr kumimoji="1" lang="en-US" altLang="zh-CN" sz="2000" b="1" baseline="-30000" dirty="0">
                <a:solidFill>
                  <a:srgbClr val="000000"/>
                </a:solidFill>
                <a:latin typeface="Times New Roman" pitchFamily="18" charset="0"/>
              </a:rPr>
              <a:t>6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</a:rPr>
              <a:t>]</a:t>
            </a:r>
            <a:r>
              <a:rPr kumimoji="1" lang="en-US" altLang="zh-CN" sz="2000" b="1" baseline="30000" dirty="0">
                <a:solidFill>
                  <a:srgbClr val="000000"/>
                </a:solidFill>
                <a:latin typeface="Times New Roman" pitchFamily="18" charset="0"/>
              </a:rPr>
              <a:t>2+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541936" y="528072"/>
            <a:ext cx="2157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T</a:t>
            </a:r>
            <a:r>
              <a:rPr kumimoji="1" lang="en-US" altLang="zh-CN" sz="2400" b="1" baseline="-30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h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分子</a:t>
            </a:r>
          </a:p>
        </p:txBody>
      </p:sp>
    </p:spTree>
    <p:extLst>
      <p:ext uri="{BB962C8B-B14F-4D97-AF65-F5344CB8AC3E}">
        <p14:creationId xmlns:p14="http://schemas.microsoft.com/office/powerpoint/2010/main" val="81356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Methenamine-Td-W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60552" y="3068960"/>
            <a:ext cx="3408363" cy="3408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289241"/>
              </p:ext>
            </p:extLst>
          </p:nvPr>
        </p:nvGraphicFramePr>
        <p:xfrm>
          <a:off x="1032315" y="4581128"/>
          <a:ext cx="8636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3" name="Document" r:id="rId5" imgW="990720" imgH="905040" progId="ChemWindow.Document">
                  <p:embed/>
                </p:oleObj>
              </mc:Choice>
              <mc:Fallback>
                <p:oleObj name="Document" r:id="rId5" imgW="990720" imgH="90504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2315" y="4581128"/>
                        <a:ext cx="8636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338535" y="5438015"/>
            <a:ext cx="17996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zh-CN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六亚甲基四胺 </a:t>
            </a:r>
            <a:endParaRPr kumimoji="1"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47700" y="539750"/>
            <a:ext cx="1454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T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i="1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分子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853884" y="5838125"/>
            <a:ext cx="13418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(CH</a:t>
            </a:r>
            <a:r>
              <a:rPr kumimoji="1" lang="en-US" altLang="zh-CN" sz="2000" b="1" baseline="-25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)</a:t>
            </a:r>
            <a:r>
              <a:rPr kumimoji="1" lang="en-US" altLang="zh-CN" sz="2000" b="1" baseline="-25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6</a:t>
            </a:r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N</a:t>
            </a:r>
            <a:r>
              <a:rPr kumimoji="1" lang="en-US" altLang="zh-CN" sz="2000" b="1" baseline="-25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4</a:t>
            </a:r>
            <a:r>
              <a:rPr kumimoji="1" lang="zh-CN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endParaRPr kumimoji="1"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15" name="Picture 5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8016" y="381000"/>
            <a:ext cx="30480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31912" y="2602858"/>
            <a:ext cx="792088" cy="36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甲烷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/>
              <a:ea typeface="楷体" pitchFamily="49" charset="-122"/>
              <a:cs typeface="+mn-cs"/>
            </a:endParaRPr>
          </a:p>
        </p:txBody>
      </p:sp>
      <p:pic>
        <p:nvPicPr>
          <p:cNvPr id="17" name="Picture 2" descr="http://struchem.nankai.edu.cn/zyk/chap6/Td-1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08" y="1659770"/>
            <a:ext cx="95250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9464" y="3156882"/>
            <a:ext cx="3429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654" name="Picture 214" descr="Ball and stick model of neopenta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792" y="594934"/>
            <a:ext cx="2633472" cy="261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6629324" y="2060848"/>
            <a:ext cx="2479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00"/>
                </a:solidFill>
                <a:latin typeface="Times New Roman"/>
              </a:rPr>
              <a:t>新戊烷</a:t>
            </a:r>
            <a:endParaRPr lang="zh-CN" altLang="en-US" sz="2000" b="1" dirty="0">
              <a:solidFill>
                <a:srgbClr val="000000"/>
              </a:solidFill>
              <a:latin typeface="arial"/>
            </a:endParaRPr>
          </a:p>
          <a:p>
            <a:pPr algn="ctr"/>
            <a:r>
              <a:rPr lang="en-US" altLang="zh-CN" sz="2000" b="1" dirty="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/>
              </a:rPr>
              <a:t>最高</a:t>
            </a:r>
            <a:r>
              <a:rPr lang="zh-CN" altLang="en-US" sz="2000" b="1" dirty="0">
                <a:solidFill>
                  <a:srgbClr val="000000"/>
                </a:solidFill>
                <a:latin typeface="Times New Roman"/>
              </a:rPr>
              <a:t>的对称位置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000" b="1" dirty="0">
              <a:solidFill>
                <a:srgbClr val="000000"/>
              </a:solidFill>
              <a:effectLst/>
              <a:latin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80312" y="1700808"/>
            <a:ext cx="1095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Times New Roman"/>
              </a:rPr>
              <a:t>(CH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/>
              </a:rPr>
              <a:t>4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</a:rPr>
              <a:t>C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5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539750" y="4573588"/>
            <a:ext cx="835342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A603AB"/>
                    </a:gs>
                    <a:gs pos="10501">
                      <a:srgbClr val="0819FB"/>
                    </a:gs>
                    <a:gs pos="17501">
                      <a:srgbClr val="1A8D48"/>
                    </a:gs>
                    <a:gs pos="26000">
                      <a:srgbClr val="FFFF00"/>
                    </a:gs>
                    <a:gs pos="36500">
                      <a:srgbClr val="EE3F17"/>
                    </a:gs>
                    <a:gs pos="44000">
                      <a:srgbClr val="E81766"/>
                    </a:gs>
                    <a:gs pos="50000">
                      <a:srgbClr val="A603AB"/>
                    </a:gs>
                    <a:gs pos="56000">
                      <a:srgbClr val="E81766"/>
                    </a:gs>
                    <a:gs pos="63500">
                      <a:srgbClr val="EE3F17"/>
                    </a:gs>
                    <a:gs pos="74000">
                      <a:srgbClr val="FFFF00"/>
                    </a:gs>
                    <a:gs pos="82500">
                      <a:srgbClr val="1A8D48"/>
                    </a:gs>
                    <a:gs pos="89500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000099"/>
                </a:solidFill>
                <a:latin typeface="Times New Roman" pitchFamily="18" charset="0"/>
                <a:ea typeface="宋体" charset="-122"/>
              </a:rPr>
              <a:t>        </a:t>
            </a:r>
            <a:r>
              <a:rPr kumimoji="1" lang="zh-CN" altLang="en-US" sz="2400" b="1" dirty="0" smtClean="0">
                <a:solidFill>
                  <a:srgbClr val="000099"/>
                </a:solidFill>
                <a:latin typeface="Times New Roman" pitchFamily="18" charset="0"/>
                <a:ea typeface="宋体" charset="-122"/>
              </a:rPr>
              <a:t>从正四面体上可以清楚地看出</a:t>
            </a:r>
            <a:r>
              <a:rPr kumimoji="1" lang="en-US" altLang="zh-CN" sz="2400" b="1" i="1" dirty="0" smtClean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T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d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群</a:t>
            </a:r>
            <a:r>
              <a:rPr kumimoji="1" lang="zh-CN" altLang="en-US" sz="2400" b="1" dirty="0" smtClean="0">
                <a:solidFill>
                  <a:srgbClr val="000099"/>
                </a:solidFill>
                <a:latin typeface="Times New Roman" pitchFamily="18" charset="0"/>
                <a:ea typeface="宋体" charset="-122"/>
              </a:rPr>
              <a:t>的对称性</a:t>
            </a:r>
            <a:r>
              <a:rPr kumimoji="1" lang="en-US" altLang="zh-CN" sz="2400" b="1" dirty="0" smtClean="0">
                <a:solidFill>
                  <a:srgbClr val="000099"/>
                </a:solidFill>
                <a:latin typeface="Times New Roman" pitchFamily="18" charset="0"/>
                <a:ea typeface="宋体" charset="-122"/>
              </a:rPr>
              <a:t>. </a:t>
            </a:r>
            <a:r>
              <a:rPr kumimoji="1" lang="zh-CN" altLang="en-US" sz="2400" b="1" dirty="0" smtClean="0">
                <a:solidFill>
                  <a:srgbClr val="000099"/>
                </a:solidFill>
                <a:latin typeface="Times New Roman" pitchFamily="18" charset="0"/>
                <a:ea typeface="宋体" charset="-122"/>
              </a:rPr>
              <a:t>也可以把它放进一个正方体中去看</a:t>
            </a:r>
            <a:r>
              <a:rPr kumimoji="1" lang="en-US" altLang="zh-CN" sz="2400" b="1" dirty="0" smtClean="0">
                <a:solidFill>
                  <a:srgbClr val="000099"/>
                </a:solidFill>
                <a:latin typeface="Times New Roman" pitchFamily="18" charset="0"/>
                <a:ea typeface="宋体" charset="-122"/>
              </a:rPr>
              <a:t>.  </a:t>
            </a:r>
            <a:r>
              <a:rPr kumimoji="1" lang="zh-CN" altLang="en-US" sz="2400" b="1" dirty="0" smtClean="0">
                <a:solidFill>
                  <a:srgbClr val="000099"/>
                </a:solidFill>
                <a:latin typeface="Times New Roman" pitchFamily="18" charset="0"/>
                <a:ea typeface="宋体" charset="-122"/>
              </a:rPr>
              <a:t>不过要记住：你要观察的是正四面体的对称性，而不是正方体的对称性</a:t>
            </a:r>
            <a:r>
              <a:rPr kumimoji="1" lang="en-US" altLang="zh-CN" sz="2400" b="1" dirty="0" smtClean="0">
                <a:solidFill>
                  <a:srgbClr val="000099"/>
                </a:solidFill>
                <a:latin typeface="Times New Roman" pitchFamily="18" charset="0"/>
                <a:ea typeface="宋体" charset="-122"/>
              </a:rPr>
              <a:t>!</a:t>
            </a:r>
            <a:endParaRPr kumimoji="1" lang="en-US" altLang="zh-CN" sz="2400" dirty="0" smtClean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pic>
        <p:nvPicPr>
          <p:cNvPr id="3" name="Picture 10" descr="adamantane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1319" y="956412"/>
            <a:ext cx="30480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683568" y="3315150"/>
            <a:ext cx="1014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金刚烷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graphicFrame>
        <p:nvGraphicFramePr>
          <p:cNvPr id="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842566"/>
              </p:ext>
            </p:extLst>
          </p:nvPr>
        </p:nvGraphicFramePr>
        <p:xfrm>
          <a:off x="731359" y="2409482"/>
          <a:ext cx="792162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7" name="Document" r:id="rId5" imgW="1000080" imgH="885960" progId="ChemWindow.Document">
                  <p:embed/>
                </p:oleObj>
              </mc:Choice>
              <mc:Fallback>
                <p:oleObj name="Document" r:id="rId5" imgW="1000080" imgH="88596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359" y="2409482"/>
                        <a:ext cx="792162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7700" y="539750"/>
            <a:ext cx="1454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T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d</a:t>
            </a:r>
            <a:r>
              <a:rPr kumimoji="1" lang="en-US" altLang="zh-CN" sz="2400" b="1" i="1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分子</a:t>
            </a:r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34" y="697632"/>
            <a:ext cx="3317731" cy="3295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7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47700" y="539751"/>
            <a:ext cx="5436468" cy="51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例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：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H</a:t>
            </a:r>
            <a:r>
              <a:rPr kumimoji="1" lang="en-US" altLang="zh-CN" sz="2400" b="1" i="0" u="none" strike="noStrike" kern="0" cap="none" spc="0" normalizeH="0" baseline="-3000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2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O</a:t>
            </a:r>
            <a:r>
              <a:rPr kumimoji="1" lang="en-US" altLang="zh-CN" sz="2400" b="1" i="0" u="none" strike="noStrike" kern="0" cap="none" spc="0" normalizeH="0" baseline="-3000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，只有一个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C</a:t>
            </a:r>
            <a:r>
              <a:rPr kumimoji="1" lang="en-US" altLang="zh-CN" sz="2400" b="1" u="none" strike="noStrike" kern="0" cap="none" spc="0" normalizeH="0" baseline="-3000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2</a:t>
            </a:r>
            <a:r>
              <a:rPr kumimoji="1" lang="en-US" altLang="zh-CN" sz="2400" b="1" i="1" u="none" strike="noStrike" kern="0" cap="none" spc="0" normalizeH="0" baseline="-3000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轴，属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C</a:t>
            </a:r>
            <a:r>
              <a:rPr kumimoji="1" lang="en-US" altLang="zh-CN" sz="2400" b="1" i="0" u="none" strike="noStrike" kern="0" cap="none" spc="0" normalizeH="0" baseline="-3000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2</a:t>
            </a:r>
            <a:r>
              <a:rPr kumimoji="1" lang="en-US" altLang="zh-CN" sz="2400" b="1" i="1" u="none" strike="noStrike" kern="0" cap="none" spc="0" normalizeH="0" baseline="-3000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群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楷体" pitchFamily="49" charset="-122"/>
              <a:cs typeface="+mn-cs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524000" y="2574950"/>
            <a:ext cx="6324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3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04800" y="4708550"/>
            <a:ext cx="853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注意：</a:t>
            </a:r>
            <a:r>
              <a:rPr kumimoji="1" lang="en-US" altLang="zh-CN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轴位置在两</a:t>
            </a:r>
            <a:r>
              <a:rPr kumimoji="1"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O-O</a:t>
            </a:r>
            <a:r>
              <a:rPr kumimoji="1"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原子中点与两</a:t>
            </a:r>
            <a:r>
              <a:rPr kumimoji="1"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H</a:t>
            </a:r>
            <a:r>
              <a:rPr kumimoji="1"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原子的中点连线方向</a:t>
            </a:r>
          </a:p>
        </p:txBody>
      </p:sp>
      <p:pic>
        <p:nvPicPr>
          <p:cNvPr id="5" name="Picture 5">
            <a:hlinkClick r:id="rId2" action="ppaction://hlinkfile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1628800"/>
            <a:ext cx="5854700" cy="292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3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http://struchem.nankai.edu.cn/zyk/chap6/pointgroup/O/O-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01" y="980728"/>
            <a:ext cx="4563999" cy="456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483768" y="539750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八甲基立方</a:t>
            </a:r>
            <a:r>
              <a:rPr lang="zh-CN" altLang="en-US" sz="20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烷</a:t>
            </a:r>
            <a:r>
              <a:rPr lang="en-US" altLang="zh-CN" sz="20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非最高的对称位置</a:t>
            </a:r>
            <a:r>
              <a:rPr lang="en-US" altLang="zh-CN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sz="2000" b="1" dirty="0">
              <a:solidFill>
                <a:srgbClr val="00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158236"/>
            <a:ext cx="1665923" cy="1383030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47700" y="539750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O</a:t>
            </a:r>
            <a:r>
              <a:rPr kumimoji="1" lang="en-US" altLang="zh-CN" sz="2400" b="1" i="1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分子</a:t>
            </a:r>
          </a:p>
        </p:txBody>
      </p:sp>
      <p:sp>
        <p:nvSpPr>
          <p:cNvPr id="7" name="矩形 6"/>
          <p:cNvSpPr/>
          <p:nvPr/>
        </p:nvSpPr>
        <p:spPr>
          <a:xfrm>
            <a:off x="1187624" y="5589240"/>
            <a:ext cx="61121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dirty="0">
                <a:solidFill>
                  <a:srgbClr val="333399"/>
                </a:solidFill>
                <a:ea typeface="宋体" charset="-122"/>
              </a:rPr>
              <a:t>八甲基立方烷中</a:t>
            </a:r>
            <a:r>
              <a:rPr kumimoji="1" lang="en-US" altLang="zh-CN" sz="2400" dirty="0">
                <a:solidFill>
                  <a:srgbClr val="333399"/>
                </a:solidFill>
                <a:ea typeface="宋体" charset="-122"/>
              </a:rPr>
              <a:t>8</a:t>
            </a:r>
            <a:r>
              <a:rPr kumimoji="1" lang="zh-CN" altLang="en-US" sz="2400" dirty="0">
                <a:solidFill>
                  <a:srgbClr val="333399"/>
                </a:solidFill>
                <a:ea typeface="宋体" charset="-122"/>
              </a:rPr>
              <a:t>个甲基没有处于最高的对称位置，而是沿各自的</a:t>
            </a:r>
            <a:r>
              <a:rPr kumimoji="1" lang="en-US" altLang="zh-CN" sz="2400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C</a:t>
            </a:r>
            <a:r>
              <a:rPr kumimoji="1" lang="en-US" altLang="zh-CN" sz="2400" baseline="-250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" pitchFamily="49" charset="-122"/>
              </a:rPr>
              <a:t>3</a:t>
            </a:r>
            <a:r>
              <a:rPr kumimoji="1" lang="zh-CN" altLang="en-US" sz="2400" dirty="0">
                <a:solidFill>
                  <a:srgbClr val="333399"/>
                </a:solidFill>
                <a:ea typeface="宋体" charset="-122"/>
              </a:rPr>
              <a:t>轴旋转相同</a:t>
            </a:r>
            <a:r>
              <a:rPr kumimoji="1" lang="zh-CN" altLang="en-US" sz="2400" dirty="0" smtClean="0">
                <a:solidFill>
                  <a:srgbClr val="333399"/>
                </a:solidFill>
                <a:ea typeface="宋体" charset="-122"/>
              </a:rPr>
              <a:t>角度。</a:t>
            </a:r>
            <a:endParaRPr lang="zh-CN" altLang="en-US" sz="2400" b="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92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2990" y="1224126"/>
            <a:ext cx="4149090" cy="414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55776" y="539749"/>
            <a:ext cx="8279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15000"/>
              </a:spcBef>
            </a:pP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SF</a:t>
            </a:r>
            <a:r>
              <a:rPr kumimoji="1" lang="en-US" altLang="zh-CN" sz="2400" b="1" baseline="-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6</a:t>
            </a:r>
            <a:r>
              <a:rPr kumimoji="1" lang="en-US" altLang="zh-CN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endParaRPr kumimoji="1"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7700" y="539750"/>
            <a:ext cx="15007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O</a:t>
            </a:r>
            <a:r>
              <a:rPr kumimoji="1" lang="en-US" altLang="zh-CN" sz="2400" b="1" i="1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h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分子</a:t>
            </a:r>
          </a:p>
        </p:txBody>
      </p:sp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101854"/>
            <a:ext cx="2346960" cy="239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26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9" name="Object 3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194329"/>
              </p:ext>
            </p:extLst>
          </p:nvPr>
        </p:nvGraphicFramePr>
        <p:xfrm>
          <a:off x="5843997" y="2079046"/>
          <a:ext cx="2256395" cy="2574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" name="Photo Editor 照片" r:id="rId4" imgW="5001323" imgH="5706272" progId="MSPhotoEd.3">
                  <p:embed/>
                </p:oleObj>
              </mc:Choice>
              <mc:Fallback>
                <p:oleObj name="Photo Editor 照片" r:id="rId4" imgW="5001323" imgH="570627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997" y="2079046"/>
                        <a:ext cx="2256395" cy="2574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4067944" y="5373216"/>
            <a:ext cx="1447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2800" dirty="0">
                <a:solidFill>
                  <a:srgbClr val="0000CC"/>
                </a:solidFill>
                <a:latin typeface="Times New Roman" pitchFamily="18" charset="0"/>
              </a:rPr>
              <a:t> </a:t>
            </a:r>
            <a:r>
              <a:rPr lang="zh-CN" altLang="en-US" sz="2800" dirty="0">
                <a:solidFill>
                  <a:srgbClr val="0066FF"/>
                </a:solidFill>
                <a:latin typeface="Times New Roman" pitchFamily="18" charset="0"/>
              </a:rPr>
              <a:t>立方烷</a:t>
            </a:r>
          </a:p>
        </p:txBody>
      </p:sp>
      <p:pic>
        <p:nvPicPr>
          <p:cNvPr id="6" name="Picture 7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996" y="953495"/>
            <a:ext cx="4610100" cy="461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1803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odecahedrane-Ih-W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4904" y="2090738"/>
            <a:ext cx="2274888" cy="2274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9" descr="C60-W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58767" y="1557338"/>
            <a:ext cx="3033713" cy="3033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10" descr="B12H12-Ih-W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26168" y="1547813"/>
            <a:ext cx="3033712" cy="3033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82600" y="4508500"/>
            <a:ext cx="21097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正十二面体烷</a:t>
            </a:r>
          </a:p>
          <a:p>
            <a:pPr algn="ctr"/>
            <a:r>
              <a:rPr kumimoji="1"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(Dodecahedrane) 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214492" y="4581525"/>
            <a:ext cx="5969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000" b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60</a:t>
            </a:r>
            <a:r>
              <a:rPr kumimoji="1"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3754868" y="4616450"/>
            <a:ext cx="1117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B</a:t>
            </a:r>
            <a:r>
              <a:rPr kumimoji="1" lang="en-US" altLang="zh-CN" sz="20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12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H</a:t>
            </a:r>
            <a:r>
              <a:rPr kumimoji="1" lang="en-US" altLang="zh-CN" sz="2000" b="1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12</a:t>
            </a:r>
            <a:r>
              <a:rPr kumimoji="1" lang="en-US" altLang="zh-CN" sz="2000" b="1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2</a:t>
            </a:r>
            <a:r>
              <a:rPr kumimoji="1" lang="en-US" altLang="zh-CN" sz="2000" b="1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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47700" y="539750"/>
            <a:ext cx="13981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I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h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分子</a:t>
            </a:r>
          </a:p>
        </p:txBody>
      </p:sp>
    </p:spTree>
    <p:extLst>
      <p:ext uri="{BB962C8B-B14F-4D97-AF65-F5344CB8AC3E}">
        <p14:creationId xmlns:p14="http://schemas.microsoft.com/office/powerpoint/2010/main" val="11418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621" name="Object 5">
            <a:hlinkClick r:id="rId3" action="ppaction://hlinkfile"/>
          </p:cNvPr>
          <p:cNvGraphicFramePr>
            <a:graphicFrameLocks noChangeAspect="1"/>
          </p:cNvGraphicFramePr>
          <p:nvPr/>
        </p:nvGraphicFramePr>
        <p:xfrm>
          <a:off x="3276600" y="1125538"/>
          <a:ext cx="4557713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" name="Photo Editor 照片" r:id="rId4" imgW="4963218" imgH="5601482" progId="MSPhotoEd.3">
                  <p:embed/>
                </p:oleObj>
              </mc:Choice>
              <mc:Fallback>
                <p:oleObj name="Photo Editor 照片" r:id="rId4" imgW="4963218" imgH="560148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125538"/>
                        <a:ext cx="4557713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0" name="Rectangle 4"/>
          <p:cNvSpPr>
            <a:spLocks noChangeArrowheads="1"/>
          </p:cNvSpPr>
          <p:nvPr/>
        </p:nvSpPr>
        <p:spPr bwMode="auto">
          <a:xfrm>
            <a:off x="323850" y="2852738"/>
            <a:ext cx="28797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accent2"/>
                </a:solidFill>
                <a:latin typeface="Times New Roman" pitchFamily="18" charset="0"/>
              </a:rPr>
              <a:t>闭合式</a:t>
            </a:r>
            <a:r>
              <a:rPr lang="en-US" altLang="zh-CN" sz="2800">
                <a:solidFill>
                  <a:schemeClr val="accent2"/>
                </a:solidFill>
                <a:latin typeface="Times New Roman" pitchFamily="18" charset="0"/>
              </a:rPr>
              <a:t>[B</a:t>
            </a:r>
            <a:r>
              <a:rPr lang="en-US" altLang="zh-CN" sz="2800" baseline="-25000">
                <a:solidFill>
                  <a:schemeClr val="accent2"/>
                </a:solidFill>
                <a:latin typeface="Times New Roman" pitchFamily="18" charset="0"/>
              </a:rPr>
              <a:t>12</a:t>
            </a:r>
            <a:r>
              <a:rPr lang="en-US" altLang="zh-CN" sz="2800">
                <a:solidFill>
                  <a:schemeClr val="accent2"/>
                </a:solidFill>
                <a:latin typeface="Times New Roman" pitchFamily="18" charset="0"/>
              </a:rPr>
              <a:t>H</a:t>
            </a:r>
            <a:r>
              <a:rPr lang="en-US" altLang="zh-CN" sz="2800" baseline="-25000">
                <a:solidFill>
                  <a:schemeClr val="accent2"/>
                </a:solidFill>
                <a:latin typeface="Times New Roman" pitchFamily="18" charset="0"/>
              </a:rPr>
              <a:t>12</a:t>
            </a:r>
            <a:r>
              <a:rPr lang="en-US" altLang="zh-CN" sz="2800">
                <a:solidFill>
                  <a:schemeClr val="accent2"/>
                </a:solidFill>
                <a:latin typeface="Times New Roman" pitchFamily="18" charset="0"/>
              </a:rPr>
              <a:t>]</a:t>
            </a:r>
            <a:r>
              <a:rPr lang="en-US" altLang="zh-CN" sz="2800" baseline="30000">
                <a:solidFill>
                  <a:schemeClr val="accent2"/>
                </a:solidFill>
                <a:latin typeface="Times New Roman" pitchFamily="18" charset="0"/>
              </a:rPr>
              <a:t>2-</a:t>
            </a:r>
          </a:p>
          <a:p>
            <a:pPr eaLnBrk="1" hangingPunct="1">
              <a:lnSpc>
                <a:spcPct val="15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aseline="30000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aseline="30000">
                <a:solidFill>
                  <a:schemeClr val="accent2"/>
                </a:solidFill>
                <a:latin typeface="Times New Roman" pitchFamily="18" charset="0"/>
              </a:rPr>
              <a:t>(</a:t>
            </a:r>
            <a:r>
              <a:rPr lang="zh-CN" altLang="en-US" sz="2800" baseline="30000">
                <a:solidFill>
                  <a:schemeClr val="accent2"/>
                </a:solidFill>
                <a:latin typeface="Times New Roman" pitchFamily="18" charset="0"/>
              </a:rPr>
              <a:t>骨架为 正三角二十面体</a:t>
            </a:r>
            <a:r>
              <a:rPr lang="en-US" altLang="zh-CN" sz="2800" baseline="30000">
                <a:solidFill>
                  <a:schemeClr val="accent2"/>
                </a:solidFill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5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i="1" baseline="-25000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089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20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3024188" y="2617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A603AB"/>
                    </a:gs>
                    <a:gs pos="10501">
                      <a:srgbClr val="0819FB"/>
                    </a:gs>
                    <a:gs pos="17500">
                      <a:srgbClr val="1A8D48"/>
                    </a:gs>
                    <a:gs pos="25999">
                      <a:srgbClr val="FFFF00"/>
                    </a:gs>
                    <a:gs pos="36501">
                      <a:srgbClr val="EE3F17"/>
                    </a:gs>
                    <a:gs pos="44000">
                      <a:srgbClr val="E81766"/>
                    </a:gs>
                    <a:gs pos="50000">
                      <a:srgbClr val="A603AB"/>
                    </a:gs>
                    <a:gs pos="56000">
                      <a:srgbClr val="E81766"/>
                    </a:gs>
                    <a:gs pos="63499">
                      <a:srgbClr val="EE3F17"/>
                    </a:gs>
                    <a:gs pos="74001">
                      <a:srgbClr val="FFFF00"/>
                    </a:gs>
                    <a:gs pos="82500">
                      <a:srgbClr val="1A8D48"/>
                    </a:gs>
                    <a:gs pos="89500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971550" y="5229225"/>
            <a:ext cx="3009900" cy="466725"/>
          </a:xfrm>
          <a:prstGeom prst="rect">
            <a:avLst/>
          </a:prstGeom>
          <a:solidFill>
            <a:schemeClr val="tx1"/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FF00"/>
                </a:solidFill>
                <a:latin typeface="Times New Roman" pitchFamily="18" charset="0"/>
              </a:rPr>
              <a:t>C</a:t>
            </a:r>
            <a:r>
              <a:rPr lang="en-US" altLang="zh-CN" sz="2400" baseline="-30000">
                <a:solidFill>
                  <a:srgbClr val="FFFF00"/>
                </a:solidFill>
                <a:latin typeface="Times New Roman" pitchFamily="18" charset="0"/>
              </a:rPr>
              <a:t>60</a:t>
            </a:r>
            <a:r>
              <a:rPr lang="en-US" altLang="zh-CN" sz="2400">
                <a:solidFill>
                  <a:srgbClr val="FFFF00"/>
                </a:solidFill>
                <a:latin typeface="Times New Roman" pitchFamily="18" charset="0"/>
              </a:rPr>
              <a:t>5</a:t>
            </a:r>
            <a:r>
              <a:rPr lang="zh-CN" altLang="en-US" sz="2400">
                <a:solidFill>
                  <a:srgbClr val="FFFF00"/>
                </a:solidFill>
                <a:latin typeface="宋体" pitchFamily="2" charset="-122"/>
              </a:rPr>
              <a:t>次轴俯视图</a:t>
            </a:r>
            <a:endParaRPr lang="zh-CN" altLang="en-US" sz="2400">
              <a:solidFill>
                <a:srgbClr val="FFFF00"/>
              </a:solidFill>
              <a:latin typeface="Times New Roman" pitchFamily="18" charset="0"/>
            </a:endParaRPr>
          </a:p>
        </p:txBody>
      </p:sp>
      <p:graphicFrame>
        <p:nvGraphicFramePr>
          <p:cNvPr id="38916" name="Object 6"/>
          <p:cNvGraphicFramePr>
            <a:graphicFrameLocks noChangeAspect="1"/>
          </p:cNvGraphicFramePr>
          <p:nvPr/>
        </p:nvGraphicFramePr>
        <p:xfrm>
          <a:off x="4787900" y="836613"/>
          <a:ext cx="3911600" cy="394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" name="Chem3D" r:id="rId3" imgW="2624374" imgH="2643672" progId="Chem3D.Document.8">
                  <p:embed/>
                </p:oleObj>
              </mc:Choice>
              <mc:Fallback>
                <p:oleObj name="Chem3D" r:id="rId3" imgW="2624374" imgH="2643672" progId="Chem3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836613"/>
                        <a:ext cx="3911600" cy="394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A603AB"/>
                                </a:gs>
                                <a:gs pos="10501">
                                  <a:srgbClr val="0819FB"/>
                                </a:gs>
                                <a:gs pos="17500">
                                  <a:srgbClr val="1A8D48"/>
                                </a:gs>
                                <a:gs pos="25999">
                                  <a:srgbClr val="FFFF00"/>
                                </a:gs>
                                <a:gs pos="36501">
                                  <a:srgbClr val="EE3F17"/>
                                </a:gs>
                                <a:gs pos="44000">
                                  <a:srgbClr val="E81766"/>
                                </a:gs>
                                <a:gs pos="50000">
                                  <a:srgbClr val="A603AB"/>
                                </a:gs>
                                <a:gs pos="56000">
                                  <a:srgbClr val="E81766"/>
                                </a:gs>
                                <a:gs pos="63499">
                                  <a:srgbClr val="EE3F17"/>
                                </a:gs>
                                <a:gs pos="74001">
                                  <a:srgbClr val="FFFF00"/>
                                </a:gs>
                                <a:gs pos="82500">
                                  <a:srgbClr val="1A8D48"/>
                                </a:gs>
                                <a:gs pos="89500">
                                  <a:srgbClr val="0819FB"/>
                                </a:gs>
                                <a:gs pos="100000">
                                  <a:srgbClr val="A603AB"/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7"/>
          <p:cNvGraphicFramePr>
            <a:graphicFrameLocks noChangeAspect="1"/>
          </p:cNvGraphicFramePr>
          <p:nvPr/>
        </p:nvGraphicFramePr>
        <p:xfrm>
          <a:off x="323850" y="836613"/>
          <a:ext cx="3879850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Chem3D" r:id="rId5" imgW="2624374" imgH="2624374" progId="Chem3D.Document.8">
                  <p:embed/>
                </p:oleObj>
              </mc:Choice>
              <mc:Fallback>
                <p:oleObj name="Chem3D" r:id="rId5" imgW="2624374" imgH="2624374" progId="Chem3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836613"/>
                        <a:ext cx="3879850" cy="387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A603AB"/>
                                </a:gs>
                                <a:gs pos="10501">
                                  <a:srgbClr val="0819FB"/>
                                </a:gs>
                                <a:gs pos="17500">
                                  <a:srgbClr val="1A8D48"/>
                                </a:gs>
                                <a:gs pos="25999">
                                  <a:srgbClr val="FFFF00"/>
                                </a:gs>
                                <a:gs pos="36501">
                                  <a:srgbClr val="EE3F17"/>
                                </a:gs>
                                <a:gs pos="44000">
                                  <a:srgbClr val="E81766"/>
                                </a:gs>
                                <a:gs pos="50000">
                                  <a:srgbClr val="A603AB"/>
                                </a:gs>
                                <a:gs pos="56000">
                                  <a:srgbClr val="E81766"/>
                                </a:gs>
                                <a:gs pos="63499">
                                  <a:srgbClr val="EE3F17"/>
                                </a:gs>
                                <a:gs pos="74001">
                                  <a:srgbClr val="FFFF00"/>
                                </a:gs>
                                <a:gs pos="82500">
                                  <a:srgbClr val="1A8D48"/>
                                </a:gs>
                                <a:gs pos="89500">
                                  <a:srgbClr val="0819FB"/>
                                </a:gs>
                                <a:gs pos="100000">
                                  <a:srgbClr val="A603AB"/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Rectangle 11"/>
          <p:cNvSpPr>
            <a:spLocks noChangeArrowheads="1"/>
          </p:cNvSpPr>
          <p:nvPr/>
        </p:nvSpPr>
        <p:spPr bwMode="auto">
          <a:xfrm>
            <a:off x="5114925" y="5229225"/>
            <a:ext cx="3633788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FF00"/>
                </a:solidFill>
                <a:latin typeface="Times New Roman" pitchFamily="18" charset="0"/>
              </a:rPr>
              <a:t>C</a:t>
            </a:r>
            <a:r>
              <a:rPr lang="en-US" altLang="zh-CN" sz="2400" baseline="-30000">
                <a:solidFill>
                  <a:srgbClr val="FFFF00"/>
                </a:solidFill>
                <a:latin typeface="Times New Roman" pitchFamily="18" charset="0"/>
              </a:rPr>
              <a:t>60</a:t>
            </a:r>
            <a:r>
              <a:rPr lang="en-US" altLang="zh-CN" sz="2400">
                <a:solidFill>
                  <a:srgbClr val="FFFF00"/>
                </a:solidFill>
                <a:latin typeface="Times New Roman" pitchFamily="18" charset="0"/>
              </a:rPr>
              <a:t>3</a:t>
            </a:r>
            <a:r>
              <a:rPr lang="zh-CN" altLang="en-US" sz="2400">
                <a:solidFill>
                  <a:srgbClr val="FFFF00"/>
                </a:solidFill>
                <a:latin typeface="宋体" pitchFamily="2" charset="-122"/>
              </a:rPr>
              <a:t>次轴俯视图（</a:t>
            </a:r>
            <a:r>
              <a:rPr lang="en-US" altLang="zh-CN" sz="2400">
                <a:solidFill>
                  <a:srgbClr val="FFFF00"/>
                </a:solidFill>
                <a:latin typeface="Times New Roman" pitchFamily="18" charset="0"/>
              </a:rPr>
              <a:t>b</a:t>
            </a:r>
            <a:r>
              <a:rPr lang="zh-CN" altLang="en-US" sz="2400">
                <a:solidFill>
                  <a:srgbClr val="FFFF00"/>
                </a:solidFill>
                <a:latin typeface="宋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985364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a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23" y="908720"/>
            <a:ext cx="554840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922927"/>
              </p:ext>
            </p:extLst>
          </p:nvPr>
        </p:nvGraphicFramePr>
        <p:xfrm>
          <a:off x="2568657" y="5085184"/>
          <a:ext cx="42672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2" name="Equation" r:id="rId4" imgW="1777680" imgH="495000" progId="Equation.DSMT4">
                  <p:embed/>
                </p:oleObj>
              </mc:Choice>
              <mc:Fallback>
                <p:oleObj name="Equation" r:id="rId4" imgW="177768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657" y="5085184"/>
                        <a:ext cx="42672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032876" y="2636912"/>
            <a:ext cx="5949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rgbClr val="000000"/>
                </a:solidFill>
              </a:rPr>
              <a:t>y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89060" y="764704"/>
            <a:ext cx="450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rgbClr val="000000"/>
                </a:solidFill>
              </a:rPr>
              <a:t>x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289460" y="3049796"/>
            <a:ext cx="5949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rgbClr val="000000"/>
                </a:solidFill>
              </a:rPr>
              <a:t>z</a:t>
            </a:r>
            <a:endParaRPr lang="zh-CN" altLang="en-US" dirty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032876" y="4365104"/>
            <a:ext cx="5131412" cy="56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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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tx2"/>
                </a:solidFill>
                <a:latin typeface="Times New Roman" pitchFamily="18" charset="0"/>
              </a:rPr>
              <a:t>圆偏振光：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8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zh-CN" altLang="en-US" sz="2800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zh-CN" sz="28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</a:rPr>
              <a:t> =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zh-CN" altLang="en-US" sz="2800" dirty="0" smtClean="0">
                <a:solidFill>
                  <a:schemeClr val="tx2"/>
                </a:solidFill>
                <a:latin typeface="Times New Roman" pitchFamily="18" charset="0"/>
              </a:rPr>
              <a:t>， </a:t>
            </a:r>
            <a:r>
              <a:rPr lang="en-US" altLang="zh-CN" sz="2800" i="1" dirty="0" smtClean="0">
                <a:solidFill>
                  <a:srgbClr val="000000"/>
                </a:solidFill>
                <a:latin typeface="Symbol" panose="05050102010706020507" pitchFamily="18" charset="2"/>
              </a:rPr>
              <a:t>d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lang="en-US" altLang="zh-CN" sz="2800" i="1" dirty="0" smtClean="0">
                <a:solidFill>
                  <a:srgbClr val="000000"/>
                </a:solidFill>
                <a:latin typeface="Symbol" panose="05050102010706020507" pitchFamily="18" charset="2"/>
              </a:rPr>
              <a:t>p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</a:rPr>
              <a:t>/2</a:t>
            </a:r>
            <a:endParaRPr lang="en-US" altLang="zh-CN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6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7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629163"/>
              </p:ext>
            </p:extLst>
          </p:nvPr>
        </p:nvGraphicFramePr>
        <p:xfrm>
          <a:off x="1476375" y="4815235"/>
          <a:ext cx="134937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4" name="Document" r:id="rId4" imgW="1352550" imgH="666750" progId="ChemWindow.Document">
                  <p:embed/>
                </p:oleObj>
              </mc:Choice>
              <mc:Fallback>
                <p:oleObj name="Document" r:id="rId4" imgW="1352550" imgH="66675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815235"/>
                        <a:ext cx="1349375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541936" y="528072"/>
            <a:ext cx="1458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2400" b="1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7397029" y="1411258"/>
            <a:ext cx="9989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[4]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螺烯</a:t>
            </a: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476375" y="5480397"/>
            <a:ext cx="141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2,3-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戊二烯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pic>
        <p:nvPicPr>
          <p:cNvPr id="46127" name="Picture 47" descr="http://struchem.nankai.edu.cn/zyk/chap6/C2-1-s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382" y="1854993"/>
            <a:ext cx="1381125" cy="9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29" name="Picture 49" descr="http://struchem.nankai.edu.cn/zyk/chap6/pointgroup/C2/C2-5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611313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31" name="Picture 51" descr="http://struchem.nankai.edu.cn/zyk/chap6/pointgroup/C2/C2-3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501008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33" name="Picture 53" descr="http://struchem.nankai.edu.cn/zyk/chap6/C2-3-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82" y="3882429"/>
            <a:ext cx="1362075" cy="9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7162502" y="5405154"/>
            <a:ext cx="18341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lvl="0" algn="ctr"/>
            <a:r>
              <a:rPr lang="zh-CN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zh-CN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,α'-</a:t>
            </a:r>
            <a:r>
              <a:rPr lang="zh-CN" altLang="zh-CN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二氯</a:t>
            </a:r>
            <a:r>
              <a:rPr lang="zh-CN" altLang="zh-CN" sz="20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联苯</a:t>
            </a:r>
            <a:endParaRPr kumimoji="1"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19" name="Picture 5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3716" y="203512"/>
            <a:ext cx="3429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194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47700" y="539750"/>
            <a:ext cx="7772400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15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例</a:t>
            </a: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：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部分交叉式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1,1,1-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三氯代乙烷</a:t>
            </a:r>
          </a:p>
          <a:p>
            <a:pPr fontAlgn="ctr">
              <a:spcBef>
                <a:spcPct val="15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	全部对称元素</a:t>
            </a:r>
            <a:r>
              <a:rPr kumimoji="1" lang="en-US" altLang="zh-CN" sz="2400" b="1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zh-CN" altLang="en-US" sz="24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    </a:t>
            </a:r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属</a:t>
            </a:r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12160" y="3778299"/>
            <a:ext cx="19272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H</a:t>
            </a:r>
            <a:r>
              <a:rPr kumimoji="1" lang="en-US" altLang="zh-CN" sz="28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C—CCl</a:t>
            </a:r>
            <a:r>
              <a:rPr kumimoji="1" lang="en-US" altLang="zh-CN" sz="28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</a:p>
        </p:txBody>
      </p:sp>
      <p:pic>
        <p:nvPicPr>
          <p:cNvPr id="80898" name="Picture 2" descr="http://struchem.nankai.edu.cn/zyk/chap6/C3-2-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97" y="559594"/>
            <a:ext cx="8286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0" name="Picture 4" descr="http://struchem.nankai.edu.cn/zyk/chap6/pointgroup/C3/C3-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285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28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476375" y="5981218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9-</a:t>
            </a:r>
            <a:r>
              <a:rPr lang="zh-CN" altLang="en-US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甲基非那烯</a:t>
            </a:r>
            <a:endParaRPr kumimoji="1"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" y="1075843"/>
            <a:ext cx="3792538" cy="379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Object 8">
            <a:hlinkClick r:id="rId5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9191"/>
              </p:ext>
            </p:extLst>
          </p:nvPr>
        </p:nvGraphicFramePr>
        <p:xfrm>
          <a:off x="2051050" y="4901718"/>
          <a:ext cx="1011238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Document" r:id="rId6" imgW="1009650" imgH="1019175" progId="ChemWindow.Document">
                  <p:embed/>
                </p:oleObj>
              </mc:Choice>
              <mc:Fallback>
                <p:oleObj name="Document" r:id="rId6" imgW="1009650" imgH="1019175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901718"/>
                        <a:ext cx="1011238" cy="1030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61906" y="620688"/>
            <a:ext cx="14081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  <p:pic>
        <p:nvPicPr>
          <p:cNvPr id="47153" name="Picture 49" descr="http://struchem.nankai.edu.cn/zyk/chap6/C3-5-s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4819167"/>
            <a:ext cx="1590675" cy="116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162675" y="5952602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 algn="ctr" eaLnBrk="0" hangingPunct="0"/>
            <a:r>
              <a:rPr lang="zh-CN" altLang="zh-CN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三苯基氯甲烷</a:t>
            </a:r>
            <a:endParaRPr lang="zh-CN" altLang="zh-CN" sz="96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宋体" pitchFamily="2" charset="-122"/>
            </a:endParaRPr>
          </a:p>
        </p:txBody>
      </p:sp>
      <p:pic>
        <p:nvPicPr>
          <p:cNvPr id="47155" name="Picture 51" descr="http://struchem.nankai.edu.cn/zyk/chap6/pointgroup/C3/C3-5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6470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5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" y="1004614"/>
            <a:ext cx="3792538" cy="379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622604" y="565849"/>
            <a:ext cx="14081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4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群分子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657215" y="5029145"/>
            <a:ext cx="21226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ctr" hangingPunct="0">
              <a:spcBef>
                <a:spcPct val="50000"/>
              </a:spcBef>
            </a:pPr>
            <a:r>
              <a:rPr kumimoji="1" lang="zh-CN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杯</a:t>
            </a:r>
            <a:r>
              <a:rPr kumimoji="1" lang="en-US" altLang="zh-CN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[4]</a:t>
            </a:r>
            <a:r>
              <a:rPr kumimoji="1" lang="zh-CN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芳烃衍生物</a:t>
            </a:r>
            <a:endParaRPr kumimoji="1"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4964088" y="565849"/>
            <a:ext cx="14081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eaLnBrk="0" fontAlgn="ctr" hangingPunct="0">
              <a:spcBef>
                <a:spcPct val="50000"/>
              </a:spcBef>
            </a:pPr>
            <a:r>
              <a:rPr kumimoji="1"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7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群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分子</a:t>
            </a:r>
          </a:p>
        </p:txBody>
      </p:sp>
      <p:pic>
        <p:nvPicPr>
          <p:cNvPr id="7" name="图片 6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87152"/>
            <a:ext cx="381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6372200" y="5029145"/>
            <a:ext cx="118654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en-US" altLang="zh-CN" sz="2000" b="1" i="1" dirty="0" smtClean="0">
                <a:solidFill>
                  <a:srgbClr val="000000"/>
                </a:solidFill>
                <a:latin typeface="Symbol" panose="05050102010706020507" pitchFamily="18" charset="2"/>
                <a:ea typeface="楷体" pitchFamily="49" charset="-122"/>
              </a:rPr>
              <a:t>b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-</a:t>
            </a:r>
            <a:r>
              <a:rPr kumimoji="1"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</a:rPr>
              <a:t>环糊精</a:t>
            </a:r>
            <a:endParaRPr kumimoji="1"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195736" y="5679541"/>
            <a:ext cx="491192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高轴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次的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</a:t>
            </a:r>
            <a:r>
              <a:rPr kumimoji="1" lang="en-US" altLang="zh-CN" sz="2400" b="1" i="1" baseline="-30000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群分子非常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罕见</a:t>
            </a:r>
            <a:endParaRPr kumimoji="1"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kumimoji="1" lang="en-US" altLang="zh-CN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i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n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群分子一般都具有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风扇型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" pitchFamily="49" charset="-122"/>
              </a:rPr>
              <a:t>特点</a:t>
            </a:r>
            <a:endParaRPr kumimoji="1" lang="zh-CN" altLang="en-US" sz="24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50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33400" y="611188"/>
            <a:ext cx="8382000" cy="51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just" fontAlgn="ctr">
              <a:lnSpc>
                <a:spcPct val="90000"/>
              </a:lnSpc>
              <a:spcBef>
                <a:spcPct val="25000"/>
              </a:spcBef>
              <a:buNone/>
              <a:defRPr/>
            </a:pPr>
            <a:r>
              <a:rPr lang="en-US" altLang="zh-CN" sz="2400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楷体" pitchFamily="49" charset="-122"/>
              </a:rPr>
              <a:t>C</a:t>
            </a:r>
            <a:r>
              <a:rPr lang="en-US" altLang="zh-CN" sz="2400" kern="0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楷体" pitchFamily="49" charset="-122"/>
              </a:rPr>
              <a:t>2h</a:t>
            </a:r>
            <a:r>
              <a:rPr lang="zh-CN" altLang="en-US" sz="2400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楷体" pitchFamily="49" charset="-122"/>
              </a:rPr>
              <a:t>群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：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反式二氯乙烯，全部对称元素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C</a:t>
            </a:r>
            <a:r>
              <a:rPr kumimoji="1" lang="en-US" altLang="zh-CN" sz="2400" b="1" i="0" u="none" strike="noStrike" kern="0" cap="none" spc="0" normalizeH="0" baseline="-3000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2</a:t>
            </a:r>
            <a:r>
              <a:rPr lang="zh-CN" alt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  <a:ea typeface="楷体" pitchFamily="49" charset="-122"/>
              </a:rPr>
              <a:t>轴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,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  <a:sym typeface="Symbol" pitchFamily="18" charset="2"/>
              </a:rPr>
              <a:t></a:t>
            </a:r>
            <a:r>
              <a:rPr kumimoji="1" lang="en-US" altLang="zh-CN" sz="2400" b="1" u="none" strike="noStrike" kern="0" cap="none" spc="0" normalizeH="0" baseline="-25000" noProof="0" dirty="0" smtClean="0">
                <a:ln>
                  <a:noFill/>
                </a:ln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  <a:sym typeface="Symbol" pitchFamily="18" charset="2"/>
              </a:rPr>
              <a:t>h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, </a:t>
            </a:r>
            <a:r>
              <a:rPr kumimoji="1" lang="en-US" altLang="zh-CN" sz="24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i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 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/>
                <a:ea typeface="楷体" pitchFamily="49" charset="-122"/>
                <a:cs typeface="+mn-cs"/>
              </a:rPr>
              <a:t>	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/>
              <a:ea typeface="楷体" pitchFamily="49" charset="-122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752600" y="5181600"/>
            <a:ext cx="594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20000"/>
              </a:spcBef>
            </a:pPr>
            <a:r>
              <a:rPr kumimoji="1" lang="en-US" altLang="zh-CN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C</a:t>
            </a:r>
            <a:r>
              <a:rPr kumimoji="1" lang="en-US" altLang="zh-CN" sz="2400" b="1" baseline="-30000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 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分子平面</a:t>
            </a:r>
            <a:r>
              <a:rPr kumimoji="1" lang="zh-CN" altLang="en-US" sz="2400" b="1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, </a:t>
            </a:r>
            <a:r>
              <a:rPr kumimoji="1" lang="en-US" altLang="zh-CN" sz="2400" b="1" i="1" dirty="0">
                <a:solidFill>
                  <a:srgbClr val="00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400" b="1" baseline="-30000" dirty="0">
                <a:solidFill>
                  <a:srgbClr val="00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h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过分子平面</a:t>
            </a: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,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必有 </a:t>
            </a:r>
            <a:r>
              <a:rPr kumimoji="1" lang="en-US" altLang="zh-CN" sz="2400" b="1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i</a:t>
            </a:r>
            <a:endParaRPr kumimoji="1" lang="en-US" altLang="zh-CN" sz="2400" b="1" i="1" dirty="0"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343400" y="20574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solidFill>
                  <a:srgbClr val="C8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</a:t>
            </a:r>
            <a:r>
              <a:rPr kumimoji="1" lang="en-US" altLang="zh-CN" sz="2400" b="1" baseline="-25000">
                <a:solidFill>
                  <a:srgbClr val="C8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2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64388" y="3644900"/>
            <a:ext cx="53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2800" b="1" i="1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  <a:sym typeface="Symbol" pitchFamily="18" charset="2"/>
              </a:rPr>
              <a:t></a:t>
            </a:r>
            <a:r>
              <a:rPr kumimoji="1" lang="en-US" altLang="zh-CN" sz="2800" b="1" i="1" baseline="-300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" pitchFamily="49" charset="-122"/>
              </a:rPr>
              <a:t>h</a:t>
            </a:r>
          </a:p>
        </p:txBody>
      </p:sp>
      <p:pic>
        <p:nvPicPr>
          <p:cNvPr id="6" name="Picture 8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7813" y="2134394"/>
            <a:ext cx="60960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337738"/>
              </p:ext>
            </p:extLst>
          </p:nvPr>
        </p:nvGraphicFramePr>
        <p:xfrm>
          <a:off x="1907704" y="1196752"/>
          <a:ext cx="647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" name="Document" r:id="rId5" imgW="647700" imgH="609600" progId="ChemWindow.Document">
                  <p:embed/>
                </p:oleObj>
              </mc:Choice>
              <mc:Fallback>
                <p:oleObj name="Document" r:id="rId5" imgW="647700" imgH="609600" progId="ChemWindow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1196752"/>
                        <a:ext cx="6477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63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诗情画意">
  <a:themeElements>
    <a:clrScheme name="诗情画意 1">
      <a:dk1>
        <a:srgbClr val="007A77"/>
      </a:dk1>
      <a:lt1>
        <a:srgbClr val="FFFFFF"/>
      </a:lt1>
      <a:dk2>
        <a:srgbClr val="003399"/>
      </a:dk2>
      <a:lt2>
        <a:srgbClr val="C0C0C0"/>
      </a:lt2>
      <a:accent1>
        <a:srgbClr val="EBF7FF"/>
      </a:accent1>
      <a:accent2>
        <a:srgbClr val="3366FF"/>
      </a:accent2>
      <a:accent3>
        <a:srgbClr val="FFFFFF"/>
      </a:accent3>
      <a:accent4>
        <a:srgbClr val="006765"/>
      </a:accent4>
      <a:accent5>
        <a:srgbClr val="F3FAFF"/>
      </a:accent5>
      <a:accent6>
        <a:srgbClr val="2D5CE7"/>
      </a:accent6>
      <a:hlink>
        <a:srgbClr val="DC5900"/>
      </a:hlink>
      <a:folHlink>
        <a:srgbClr val="7979A5"/>
      </a:folHlink>
    </a:clrScheme>
    <a:fontScheme name="诗情画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诗情画意 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2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0A2"/>
        </a:accent4>
        <a:accent5>
          <a:srgbClr val="F2FAFF"/>
        </a:accent5>
        <a:accent6>
          <a:srgbClr val="E186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3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AF3EC"/>
        </a:accent3>
        <a:accent4>
          <a:srgbClr val="4E4E76"/>
        </a:accent4>
        <a:accent5>
          <a:srgbClr val="FFFFEB"/>
        </a:accent5>
        <a:accent6>
          <a:srgbClr val="2D8AE7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4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656"/>
        </a:accent4>
        <a:accent5>
          <a:srgbClr val="FFFFE2"/>
        </a:accent5>
        <a:accent6>
          <a:srgbClr val="E75C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5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E"/>
        </a:accent4>
        <a:accent5>
          <a:srgbClr val="E7F0EA"/>
        </a:accent5>
        <a:accent6>
          <a:srgbClr val="2D5CE7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6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682"/>
        </a:accent4>
        <a:accent5>
          <a:srgbClr val="EFEFEF"/>
        </a:accent5>
        <a:accent6>
          <a:srgbClr val="2D8AE7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7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8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4518</TotalTime>
  <Words>1098</Words>
  <Application>Microsoft Office PowerPoint</Application>
  <PresentationFormat>全屏显示(4:3)</PresentationFormat>
  <Paragraphs>178</Paragraphs>
  <Slides>46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诗情画意</vt:lpstr>
      <vt:lpstr>Document</vt:lpstr>
      <vt:lpstr>Photo Editor 照片</vt:lpstr>
      <vt:lpstr>Equation</vt:lpstr>
      <vt:lpstr>Chem3D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ECUST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 Cai</dc:creator>
  <cp:lastModifiedBy>jun cai</cp:lastModifiedBy>
  <cp:revision>313</cp:revision>
  <dcterms:created xsi:type="dcterms:W3CDTF">2007-08-03T01:14:24Z</dcterms:created>
  <dcterms:modified xsi:type="dcterms:W3CDTF">2018-08-21T08:12:25Z</dcterms:modified>
</cp:coreProperties>
</file>